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26"/>
  </p:notesMasterIdLst>
  <p:sldIdLst>
    <p:sldId id="256" r:id="rId2"/>
    <p:sldId id="264" r:id="rId3"/>
    <p:sldId id="274" r:id="rId4"/>
    <p:sldId id="334" r:id="rId5"/>
    <p:sldId id="321" r:id="rId6"/>
    <p:sldId id="290" r:id="rId7"/>
    <p:sldId id="270" r:id="rId8"/>
    <p:sldId id="327" r:id="rId9"/>
    <p:sldId id="305" r:id="rId10"/>
    <p:sldId id="257" r:id="rId11"/>
    <p:sldId id="318" r:id="rId12"/>
    <p:sldId id="319" r:id="rId13"/>
    <p:sldId id="320" r:id="rId14"/>
    <p:sldId id="275" r:id="rId15"/>
    <p:sldId id="268" r:id="rId16"/>
    <p:sldId id="335" r:id="rId17"/>
    <p:sldId id="258" r:id="rId18"/>
    <p:sldId id="269" r:id="rId19"/>
    <p:sldId id="259" r:id="rId20"/>
    <p:sldId id="336" r:id="rId21"/>
    <p:sldId id="263" r:id="rId22"/>
    <p:sldId id="272" r:id="rId23"/>
    <p:sldId id="261" r:id="rId24"/>
    <p:sldId id="26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08"/>
    <p:restoredTop sz="94823"/>
  </p:normalViewPr>
  <p:slideViewPr>
    <p:cSldViewPr snapToGrid="0">
      <p:cViewPr varScale="1">
        <p:scale>
          <a:sx n="111" d="100"/>
          <a:sy n="111" d="100"/>
        </p:scale>
        <p:origin x="64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BBF561-875A-F34A-8873-83708F04B8CB}" type="doc">
      <dgm:prSet loTypeId="urn:microsoft.com/office/officeart/2005/8/layout/pList2#1" loCatId="list" qsTypeId="urn:microsoft.com/office/officeart/2005/8/quickstyle/simple4" qsCatId="simple" csTypeId="urn:microsoft.com/office/officeart/2005/8/colors/accent1_2" csCatId="accent1" phldr="1"/>
      <dgm:spPr/>
      <dgm:t>
        <a:bodyPr/>
        <a:lstStyle/>
        <a:p>
          <a:endParaRPr lang="en-US"/>
        </a:p>
      </dgm:t>
    </dgm:pt>
    <dgm:pt modelId="{5DE42373-A9D4-5E40-BF4B-34B83C3B2C09}">
      <dgm:prSet>
        <dgm:style>
          <a:lnRef idx="2">
            <a:schemeClr val="accent1">
              <a:shade val="50000"/>
            </a:schemeClr>
          </a:lnRef>
          <a:fillRef idx="1">
            <a:schemeClr val="accent1"/>
          </a:fillRef>
          <a:effectRef idx="0">
            <a:schemeClr val="accent1"/>
          </a:effectRef>
          <a:fontRef idx="minor">
            <a:schemeClr val="lt1"/>
          </a:fontRef>
        </dgm:style>
      </dgm:prSet>
      <dgm:spPr>
        <a:effectLst>
          <a:glow rad="101600">
            <a:schemeClr val="accent1">
              <a:alpha val="75000"/>
            </a:schemeClr>
          </a:glow>
        </a:effectLst>
      </dgm:spPr>
      <dgm:t>
        <a:bodyPr anchor="t"/>
        <a:lstStyle/>
        <a:p>
          <a:pPr algn="ctr" rtl="0"/>
          <a:r>
            <a:rPr lang="en-US" dirty="0"/>
            <a:t>To clarify aims and goals for creativity research</a:t>
          </a:r>
        </a:p>
      </dgm:t>
    </dgm:pt>
    <dgm:pt modelId="{955DC6C3-C3CB-F64A-BB01-1184AF906796}" type="parTrans" cxnId="{489B1F56-81CB-2F42-881D-808D5CD47230}">
      <dgm:prSet/>
      <dgm:spPr/>
      <dgm:t>
        <a:bodyPr/>
        <a:lstStyle/>
        <a:p>
          <a:endParaRPr lang="en-US"/>
        </a:p>
      </dgm:t>
    </dgm:pt>
    <dgm:pt modelId="{03ED518C-C6D2-704B-B501-049FAB0EC9EE}" type="sibTrans" cxnId="{489B1F56-81CB-2F42-881D-808D5CD47230}">
      <dgm:prSet/>
      <dgm:spPr/>
      <dgm:t>
        <a:bodyPr/>
        <a:lstStyle/>
        <a:p>
          <a:endParaRPr lang="en-US"/>
        </a:p>
      </dgm:t>
    </dgm:pt>
    <dgm:pt modelId="{0444E9B3-7DFF-F844-8117-86536B1809F2}">
      <dgm:prSet>
        <dgm:style>
          <a:lnRef idx="2">
            <a:schemeClr val="accent1">
              <a:shade val="50000"/>
            </a:schemeClr>
          </a:lnRef>
          <a:fillRef idx="1">
            <a:schemeClr val="accent1"/>
          </a:fillRef>
          <a:effectRef idx="0">
            <a:schemeClr val="accent1"/>
          </a:effectRef>
          <a:fontRef idx="minor">
            <a:schemeClr val="lt1"/>
          </a:fontRef>
        </dgm:style>
      </dgm:prSet>
      <dgm:spPr>
        <a:effectLst>
          <a:glow rad="101600">
            <a:schemeClr val="accent1">
              <a:alpha val="75000"/>
            </a:schemeClr>
          </a:glow>
        </a:effectLst>
      </dgm:spPr>
      <dgm:t>
        <a:bodyPr anchor="t"/>
        <a:lstStyle/>
        <a:p>
          <a:pPr algn="ctr" rtl="0"/>
          <a:r>
            <a:rPr lang="en-US" dirty="0"/>
            <a:t>To improve our understanding of creativity</a:t>
          </a:r>
        </a:p>
      </dgm:t>
    </dgm:pt>
    <dgm:pt modelId="{24751DF4-E33E-754B-80ED-601056AEA533}" type="parTrans" cxnId="{A55570AD-DE4E-3848-A87F-410206D2FD7C}">
      <dgm:prSet/>
      <dgm:spPr/>
      <dgm:t>
        <a:bodyPr/>
        <a:lstStyle/>
        <a:p>
          <a:endParaRPr lang="en-US"/>
        </a:p>
      </dgm:t>
    </dgm:pt>
    <dgm:pt modelId="{F3874107-F8C3-2F42-A30C-0A4513793098}" type="sibTrans" cxnId="{A55570AD-DE4E-3848-A87F-410206D2FD7C}">
      <dgm:prSet/>
      <dgm:spPr/>
      <dgm:t>
        <a:bodyPr/>
        <a:lstStyle/>
        <a:p>
          <a:endParaRPr lang="en-US"/>
        </a:p>
      </dgm:t>
    </dgm:pt>
    <dgm:pt modelId="{2748544C-7527-AA48-AF32-6DC9FE3A4F7F}">
      <dgm:prSet>
        <dgm:style>
          <a:lnRef idx="2">
            <a:schemeClr val="accent1">
              <a:shade val="50000"/>
            </a:schemeClr>
          </a:lnRef>
          <a:fillRef idx="1">
            <a:schemeClr val="accent1"/>
          </a:fillRef>
          <a:effectRef idx="0">
            <a:schemeClr val="accent1"/>
          </a:effectRef>
          <a:fontRef idx="minor">
            <a:schemeClr val="lt1"/>
          </a:fontRef>
        </dgm:style>
      </dgm:prSet>
      <dgm:spPr>
        <a:effectLst>
          <a:glow rad="101600">
            <a:schemeClr val="accent1">
              <a:alpha val="75000"/>
            </a:schemeClr>
          </a:glow>
        </a:effectLst>
      </dgm:spPr>
      <dgm:t>
        <a:bodyPr anchor="t"/>
        <a:lstStyle/>
        <a:p>
          <a:pPr algn="ctr" rtl="0"/>
          <a:r>
            <a:rPr lang="en-US" dirty="0"/>
            <a:t>To guide computational creativity systems</a:t>
          </a:r>
        </a:p>
      </dgm:t>
    </dgm:pt>
    <dgm:pt modelId="{43CB38A8-8389-DA41-99F3-0964008DFCC3}" type="parTrans" cxnId="{5B40C75A-D2EF-A942-8CCD-23B0173C4F93}">
      <dgm:prSet/>
      <dgm:spPr/>
      <dgm:t>
        <a:bodyPr/>
        <a:lstStyle/>
        <a:p>
          <a:endParaRPr lang="en-US"/>
        </a:p>
      </dgm:t>
    </dgm:pt>
    <dgm:pt modelId="{DDCAD433-D2DE-A041-B54A-C2692FDB223B}" type="sibTrans" cxnId="{5B40C75A-D2EF-A942-8CCD-23B0173C4F93}">
      <dgm:prSet/>
      <dgm:spPr/>
      <dgm:t>
        <a:bodyPr/>
        <a:lstStyle/>
        <a:p>
          <a:endParaRPr lang="en-US"/>
        </a:p>
      </dgm:t>
    </dgm:pt>
    <dgm:pt modelId="{DC0D1116-1FD8-E547-961B-0BA01481F0FE}" type="pres">
      <dgm:prSet presAssocID="{76BBF561-875A-F34A-8873-83708F04B8CB}" presName="Name0" presStyleCnt="0">
        <dgm:presLayoutVars>
          <dgm:dir/>
          <dgm:resizeHandles val="exact"/>
        </dgm:presLayoutVars>
      </dgm:prSet>
      <dgm:spPr/>
    </dgm:pt>
    <dgm:pt modelId="{56993604-C82B-0945-9005-59964BA8CDA1}" type="pres">
      <dgm:prSet presAssocID="{76BBF561-875A-F34A-8873-83708F04B8CB}" presName="bkgdShp" presStyleLbl="alignAccFollowNode1" presStyleIdx="0" presStyleCnt="1"/>
      <dgm:spPr/>
    </dgm:pt>
    <dgm:pt modelId="{4D19F3A6-685A-F540-912D-8599C8289916}" type="pres">
      <dgm:prSet presAssocID="{76BBF561-875A-F34A-8873-83708F04B8CB}" presName="linComp" presStyleCnt="0"/>
      <dgm:spPr/>
    </dgm:pt>
    <dgm:pt modelId="{604136EC-EC07-FE4C-BA7E-C45F3C8F2E31}" type="pres">
      <dgm:prSet presAssocID="{5DE42373-A9D4-5E40-BF4B-34B83C3B2C09}" presName="compNode" presStyleCnt="0"/>
      <dgm:spPr/>
    </dgm:pt>
    <dgm:pt modelId="{06A7E219-53DF-AD4A-B442-4A8E0B607CF4}" type="pres">
      <dgm:prSet presAssocID="{5DE42373-A9D4-5E40-BF4B-34B83C3B2C09}" presName="node" presStyleLbl="node1" presStyleIdx="0" presStyleCnt="3" custScaleY="47461" custLinFactY="-17686" custLinFactNeighborX="1384" custLinFactNeighborY="-100000">
        <dgm:presLayoutVars>
          <dgm:bulletEnabled val="1"/>
        </dgm:presLayoutVars>
      </dgm:prSet>
      <dgm:spPr/>
    </dgm:pt>
    <dgm:pt modelId="{5E96257E-CB2E-5141-83E3-FE303C6205DA}" type="pres">
      <dgm:prSet presAssocID="{5DE42373-A9D4-5E40-BF4B-34B83C3B2C09}" presName="invisiNode" presStyleLbl="node1" presStyleIdx="0" presStyleCnt="3"/>
      <dgm:spPr/>
    </dgm:pt>
    <dgm:pt modelId="{31809011-7622-A942-8EBE-F92AD11112C1}" type="pres">
      <dgm:prSet presAssocID="{5DE42373-A9D4-5E40-BF4B-34B83C3B2C09}" presName="imagNode" presStyleLbl="fgImgPlace1" presStyleIdx="0" presStyleCnt="3" custScaleY="129682" custLinFactNeighborX="656" custLinFactNeighborY="79855"/>
      <dgm:spPr>
        <a:blipFill rotWithShape="0">
          <a:blip xmlns:r="http://schemas.openxmlformats.org/officeDocument/2006/relationships" r:embed="rId1"/>
          <a:stretch>
            <a:fillRect/>
          </a:stretch>
        </a:blipFill>
      </dgm:spPr>
    </dgm:pt>
    <dgm:pt modelId="{5AF98B18-2583-BD4C-BEB8-64D667949F82}" type="pres">
      <dgm:prSet presAssocID="{03ED518C-C6D2-704B-B501-049FAB0EC9EE}" presName="sibTrans" presStyleLbl="sibTrans2D1" presStyleIdx="0" presStyleCnt="0"/>
      <dgm:spPr/>
    </dgm:pt>
    <dgm:pt modelId="{3C615680-EE1E-6C48-92BA-5BF36F956485}" type="pres">
      <dgm:prSet presAssocID="{0444E9B3-7DFF-F844-8117-86536B1809F2}" presName="compNode" presStyleCnt="0"/>
      <dgm:spPr/>
    </dgm:pt>
    <dgm:pt modelId="{334379D3-11B6-904E-ADE9-0BECD75AC470}" type="pres">
      <dgm:prSet presAssocID="{0444E9B3-7DFF-F844-8117-86536B1809F2}" presName="node" presStyleLbl="node1" presStyleIdx="1" presStyleCnt="3" custScaleY="47461" custLinFactY="-17686" custLinFactNeighborX="1384" custLinFactNeighborY="-100000">
        <dgm:presLayoutVars>
          <dgm:bulletEnabled val="1"/>
        </dgm:presLayoutVars>
      </dgm:prSet>
      <dgm:spPr/>
    </dgm:pt>
    <dgm:pt modelId="{9412BA6A-62DC-E445-8E33-C9250AF004F1}" type="pres">
      <dgm:prSet presAssocID="{0444E9B3-7DFF-F844-8117-86536B1809F2}" presName="invisiNode" presStyleLbl="node1" presStyleIdx="1" presStyleCnt="3"/>
      <dgm:spPr/>
    </dgm:pt>
    <dgm:pt modelId="{09B3BFD7-57E3-4441-A3F9-F5D767B2FB41}" type="pres">
      <dgm:prSet presAssocID="{0444E9B3-7DFF-F844-8117-86536B1809F2}" presName="imagNode" presStyleLbl="fgImgPlace1" presStyleIdx="1" presStyleCnt="3" custScaleY="129682" custLinFactNeighborX="108" custLinFactNeighborY="78057"/>
      <dgm:spPr>
        <a:blipFill rotWithShape="0">
          <a:blip xmlns:r="http://schemas.openxmlformats.org/officeDocument/2006/relationships" r:embed="rId2"/>
          <a:stretch>
            <a:fillRect/>
          </a:stretch>
        </a:blipFill>
      </dgm:spPr>
    </dgm:pt>
    <dgm:pt modelId="{3B17BD8E-0362-204C-AF9C-A02ABCA65AAA}" type="pres">
      <dgm:prSet presAssocID="{F3874107-F8C3-2F42-A30C-0A4513793098}" presName="sibTrans" presStyleLbl="sibTrans2D1" presStyleIdx="0" presStyleCnt="0"/>
      <dgm:spPr/>
    </dgm:pt>
    <dgm:pt modelId="{75446DD0-ECD3-834C-B8E3-073510E11778}" type="pres">
      <dgm:prSet presAssocID="{2748544C-7527-AA48-AF32-6DC9FE3A4F7F}" presName="compNode" presStyleCnt="0"/>
      <dgm:spPr/>
    </dgm:pt>
    <dgm:pt modelId="{D841AAE2-F8BE-2F48-9FD3-0D2B189D0F88}" type="pres">
      <dgm:prSet presAssocID="{2748544C-7527-AA48-AF32-6DC9FE3A4F7F}" presName="node" presStyleLbl="node1" presStyleIdx="2" presStyleCnt="3" custScaleY="47461" custLinFactY="-17686" custLinFactNeighborX="1384" custLinFactNeighborY="-100000">
        <dgm:presLayoutVars>
          <dgm:bulletEnabled val="1"/>
        </dgm:presLayoutVars>
      </dgm:prSet>
      <dgm:spPr/>
    </dgm:pt>
    <dgm:pt modelId="{E5AEB289-D529-ED4E-BE24-B1F8FB774B5A}" type="pres">
      <dgm:prSet presAssocID="{2748544C-7527-AA48-AF32-6DC9FE3A4F7F}" presName="invisiNode" presStyleLbl="node1" presStyleIdx="2" presStyleCnt="3"/>
      <dgm:spPr/>
    </dgm:pt>
    <dgm:pt modelId="{7F18957D-7EC1-4048-ABBA-6F19F6EF0910}" type="pres">
      <dgm:prSet presAssocID="{2748544C-7527-AA48-AF32-6DC9FE3A4F7F}" presName="imagNode" presStyleLbl="fgImgPlace1" presStyleIdx="2" presStyleCnt="3" custScaleY="129682" custLinFactNeighborX="799" custLinFactNeighborY="79211"/>
      <dgm:spPr>
        <a:blipFill rotWithShape="0">
          <a:blip xmlns:r="http://schemas.openxmlformats.org/officeDocument/2006/relationships" r:embed="rId3"/>
          <a:stretch>
            <a:fillRect/>
          </a:stretch>
        </a:blipFill>
      </dgm:spPr>
    </dgm:pt>
  </dgm:ptLst>
  <dgm:cxnLst>
    <dgm:cxn modelId="{395CC01A-80EF-6F4D-8A94-1C0AAB9AF236}" type="presOf" srcId="{0444E9B3-7DFF-F844-8117-86536B1809F2}" destId="{334379D3-11B6-904E-ADE9-0BECD75AC470}" srcOrd="0" destOrd="0" presId="urn:microsoft.com/office/officeart/2005/8/layout/pList2#1"/>
    <dgm:cxn modelId="{1F30D951-C543-DE42-83E9-101E7232AC0D}" type="presOf" srcId="{5DE42373-A9D4-5E40-BF4B-34B83C3B2C09}" destId="{06A7E219-53DF-AD4A-B442-4A8E0B607CF4}" srcOrd="0" destOrd="0" presId="urn:microsoft.com/office/officeart/2005/8/layout/pList2#1"/>
    <dgm:cxn modelId="{0AB90654-BD72-A346-AA44-3A53D8A1C014}" type="presOf" srcId="{F3874107-F8C3-2F42-A30C-0A4513793098}" destId="{3B17BD8E-0362-204C-AF9C-A02ABCA65AAA}" srcOrd="0" destOrd="0" presId="urn:microsoft.com/office/officeart/2005/8/layout/pList2#1"/>
    <dgm:cxn modelId="{489B1F56-81CB-2F42-881D-808D5CD47230}" srcId="{76BBF561-875A-F34A-8873-83708F04B8CB}" destId="{5DE42373-A9D4-5E40-BF4B-34B83C3B2C09}" srcOrd="0" destOrd="0" parTransId="{955DC6C3-C3CB-F64A-BB01-1184AF906796}" sibTransId="{03ED518C-C6D2-704B-B501-049FAB0EC9EE}"/>
    <dgm:cxn modelId="{5B40C75A-D2EF-A942-8CCD-23B0173C4F93}" srcId="{76BBF561-875A-F34A-8873-83708F04B8CB}" destId="{2748544C-7527-AA48-AF32-6DC9FE3A4F7F}" srcOrd="2" destOrd="0" parTransId="{43CB38A8-8389-DA41-99F3-0964008DFCC3}" sibTransId="{DDCAD433-D2DE-A041-B54A-C2692FDB223B}"/>
    <dgm:cxn modelId="{F8299497-BB4F-6246-A107-AEAC1CB2981D}" type="presOf" srcId="{03ED518C-C6D2-704B-B501-049FAB0EC9EE}" destId="{5AF98B18-2583-BD4C-BEB8-64D667949F82}" srcOrd="0" destOrd="0" presId="urn:microsoft.com/office/officeart/2005/8/layout/pList2#1"/>
    <dgm:cxn modelId="{A55570AD-DE4E-3848-A87F-410206D2FD7C}" srcId="{76BBF561-875A-F34A-8873-83708F04B8CB}" destId="{0444E9B3-7DFF-F844-8117-86536B1809F2}" srcOrd="1" destOrd="0" parTransId="{24751DF4-E33E-754B-80ED-601056AEA533}" sibTransId="{F3874107-F8C3-2F42-A30C-0A4513793098}"/>
    <dgm:cxn modelId="{91F506C2-BC54-EB45-8C9A-1AE6AC9815F6}" type="presOf" srcId="{2748544C-7527-AA48-AF32-6DC9FE3A4F7F}" destId="{D841AAE2-F8BE-2F48-9FD3-0D2B189D0F88}" srcOrd="0" destOrd="0" presId="urn:microsoft.com/office/officeart/2005/8/layout/pList2#1"/>
    <dgm:cxn modelId="{9C5082CA-1BEB-1E4C-BFBE-051E6666F8F1}" type="presOf" srcId="{76BBF561-875A-F34A-8873-83708F04B8CB}" destId="{DC0D1116-1FD8-E547-961B-0BA01481F0FE}" srcOrd="0" destOrd="0" presId="urn:microsoft.com/office/officeart/2005/8/layout/pList2#1"/>
    <dgm:cxn modelId="{015F5264-9B7B-7248-B013-92BDDFCC6679}" type="presParOf" srcId="{DC0D1116-1FD8-E547-961B-0BA01481F0FE}" destId="{56993604-C82B-0945-9005-59964BA8CDA1}" srcOrd="0" destOrd="0" presId="urn:microsoft.com/office/officeart/2005/8/layout/pList2#1"/>
    <dgm:cxn modelId="{8C23120E-0F2E-0945-9A22-CF13D5B98D7D}" type="presParOf" srcId="{DC0D1116-1FD8-E547-961B-0BA01481F0FE}" destId="{4D19F3A6-685A-F540-912D-8599C8289916}" srcOrd="1" destOrd="0" presId="urn:microsoft.com/office/officeart/2005/8/layout/pList2#1"/>
    <dgm:cxn modelId="{A2D1F5C1-1361-2341-8237-9F4ABED1E0A2}" type="presParOf" srcId="{4D19F3A6-685A-F540-912D-8599C8289916}" destId="{604136EC-EC07-FE4C-BA7E-C45F3C8F2E31}" srcOrd="0" destOrd="0" presId="urn:microsoft.com/office/officeart/2005/8/layout/pList2#1"/>
    <dgm:cxn modelId="{2E711333-9EA1-654B-99FA-698C85449570}" type="presParOf" srcId="{604136EC-EC07-FE4C-BA7E-C45F3C8F2E31}" destId="{06A7E219-53DF-AD4A-B442-4A8E0B607CF4}" srcOrd="0" destOrd="0" presId="urn:microsoft.com/office/officeart/2005/8/layout/pList2#1"/>
    <dgm:cxn modelId="{6AEDA60E-B739-9948-A5F9-EB30F01B515D}" type="presParOf" srcId="{604136EC-EC07-FE4C-BA7E-C45F3C8F2E31}" destId="{5E96257E-CB2E-5141-83E3-FE303C6205DA}" srcOrd="1" destOrd="0" presId="urn:microsoft.com/office/officeart/2005/8/layout/pList2#1"/>
    <dgm:cxn modelId="{C0D12312-83E2-A94F-A845-BADD3D3DFAEA}" type="presParOf" srcId="{604136EC-EC07-FE4C-BA7E-C45F3C8F2E31}" destId="{31809011-7622-A942-8EBE-F92AD11112C1}" srcOrd="2" destOrd="0" presId="urn:microsoft.com/office/officeart/2005/8/layout/pList2#1"/>
    <dgm:cxn modelId="{03E20213-A6EC-904A-AB91-DDDE46D14131}" type="presParOf" srcId="{4D19F3A6-685A-F540-912D-8599C8289916}" destId="{5AF98B18-2583-BD4C-BEB8-64D667949F82}" srcOrd="1" destOrd="0" presId="urn:microsoft.com/office/officeart/2005/8/layout/pList2#1"/>
    <dgm:cxn modelId="{433CC65C-D4D3-704E-AE7C-62E4FF56D0DF}" type="presParOf" srcId="{4D19F3A6-685A-F540-912D-8599C8289916}" destId="{3C615680-EE1E-6C48-92BA-5BF36F956485}" srcOrd="2" destOrd="0" presId="urn:microsoft.com/office/officeart/2005/8/layout/pList2#1"/>
    <dgm:cxn modelId="{B85D785D-DB54-E04E-853F-5A40C6DE503B}" type="presParOf" srcId="{3C615680-EE1E-6C48-92BA-5BF36F956485}" destId="{334379D3-11B6-904E-ADE9-0BECD75AC470}" srcOrd="0" destOrd="0" presId="urn:microsoft.com/office/officeart/2005/8/layout/pList2#1"/>
    <dgm:cxn modelId="{873F1DAE-4024-1D48-A04D-F9E87366724E}" type="presParOf" srcId="{3C615680-EE1E-6C48-92BA-5BF36F956485}" destId="{9412BA6A-62DC-E445-8E33-C9250AF004F1}" srcOrd="1" destOrd="0" presId="urn:microsoft.com/office/officeart/2005/8/layout/pList2#1"/>
    <dgm:cxn modelId="{AA196E59-81B5-1247-BD66-52FDF0B09FC9}" type="presParOf" srcId="{3C615680-EE1E-6C48-92BA-5BF36F956485}" destId="{09B3BFD7-57E3-4441-A3F9-F5D767B2FB41}" srcOrd="2" destOrd="0" presId="urn:microsoft.com/office/officeart/2005/8/layout/pList2#1"/>
    <dgm:cxn modelId="{425C081A-B739-3A49-91A9-8264358637D6}" type="presParOf" srcId="{4D19F3A6-685A-F540-912D-8599C8289916}" destId="{3B17BD8E-0362-204C-AF9C-A02ABCA65AAA}" srcOrd="3" destOrd="0" presId="urn:microsoft.com/office/officeart/2005/8/layout/pList2#1"/>
    <dgm:cxn modelId="{9523072F-F174-ED4F-8C3D-3F6582531E95}" type="presParOf" srcId="{4D19F3A6-685A-F540-912D-8599C8289916}" destId="{75446DD0-ECD3-834C-B8E3-073510E11778}" srcOrd="4" destOrd="0" presId="urn:microsoft.com/office/officeart/2005/8/layout/pList2#1"/>
    <dgm:cxn modelId="{899F6DDA-2F4C-FD48-B646-CC86144E39C6}" type="presParOf" srcId="{75446DD0-ECD3-834C-B8E3-073510E11778}" destId="{D841AAE2-F8BE-2F48-9FD3-0D2B189D0F88}" srcOrd="0" destOrd="0" presId="urn:microsoft.com/office/officeart/2005/8/layout/pList2#1"/>
    <dgm:cxn modelId="{F328BAB9-EBC6-5A40-B5DD-514C3E4AD776}" type="presParOf" srcId="{75446DD0-ECD3-834C-B8E3-073510E11778}" destId="{E5AEB289-D529-ED4E-BE24-B1F8FB774B5A}" srcOrd="1" destOrd="0" presId="urn:microsoft.com/office/officeart/2005/8/layout/pList2#1"/>
    <dgm:cxn modelId="{E8FABCB9-72C4-4A45-9C14-129730B79B81}" type="presParOf" srcId="{75446DD0-ECD3-834C-B8E3-073510E11778}" destId="{7F18957D-7EC1-4048-ABBA-6F19F6EF0910}" srcOrd="2" destOrd="0" presId="urn:microsoft.com/office/officeart/2005/8/layout/p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93604-C82B-0945-9005-59964BA8CDA1}">
      <dsp:nvSpPr>
        <dsp:cNvPr id="0" name=""/>
        <dsp:cNvSpPr/>
      </dsp:nvSpPr>
      <dsp:spPr>
        <a:xfrm>
          <a:off x="0" y="194508"/>
          <a:ext cx="8705088" cy="2423244"/>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1809011-7622-A942-8EBE-F92AD11112C1}">
      <dsp:nvSpPr>
        <dsp:cNvPr id="0" name=""/>
        <dsp:cNvSpPr/>
      </dsp:nvSpPr>
      <dsp:spPr>
        <a:xfrm>
          <a:off x="277927" y="2061954"/>
          <a:ext cx="2557119" cy="2304508"/>
        </a:xfrm>
        <a:prstGeom prst="roundRect">
          <a:avLst>
            <a:gd name="adj" fmla="val 10000"/>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6A7E219-53DF-AD4A-B442-4A8E0B607CF4}">
      <dsp:nvSpPr>
        <dsp:cNvPr id="0" name=""/>
        <dsp:cNvSpPr/>
      </dsp:nvSpPr>
      <dsp:spPr>
        <a:xfrm rot="10800000">
          <a:off x="296543" y="299248"/>
          <a:ext cx="2557119" cy="1405673"/>
        </a:xfrm>
        <a:prstGeom prst="round2SameRect">
          <a:avLst>
            <a:gd name="adj1" fmla="val 10500"/>
            <a:gd name="adj2" fmla="val 0"/>
          </a:avLst>
        </a:prstGeom>
        <a:solidFill>
          <a:schemeClr val="accent1"/>
        </a:solidFill>
        <a:ln w="25400" cap="flat" cmpd="sng" algn="ctr">
          <a:solidFill>
            <a:schemeClr val="accent1">
              <a:shade val="50000"/>
            </a:schemeClr>
          </a:solidFill>
          <a:prstDash val="solid"/>
        </a:ln>
        <a:effectLst>
          <a:glow rad="101600">
            <a:schemeClr val="accent1">
              <a:alpha val="75000"/>
            </a:schemeClr>
          </a:glo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56464" tIns="156464" rIns="156464" bIns="156464" numCol="1" spcCol="1270" anchor="t" anchorCtr="0">
          <a:noAutofit/>
        </a:bodyPr>
        <a:lstStyle/>
        <a:p>
          <a:pPr marL="0" lvl="0" indent="0" algn="ctr" defTabSz="977900" rtl="0">
            <a:lnSpc>
              <a:spcPct val="90000"/>
            </a:lnSpc>
            <a:spcBef>
              <a:spcPct val="0"/>
            </a:spcBef>
            <a:spcAft>
              <a:spcPct val="35000"/>
            </a:spcAft>
            <a:buNone/>
          </a:pPr>
          <a:r>
            <a:rPr lang="en-US" sz="2200" kern="1200" dirty="0"/>
            <a:t>To clarify aims and goals for creativity research</a:t>
          </a:r>
        </a:p>
      </dsp:txBody>
      <dsp:txXfrm rot="10800000">
        <a:off x="339772" y="299248"/>
        <a:ext cx="2470661" cy="1362444"/>
      </dsp:txXfrm>
    </dsp:sp>
    <dsp:sp modelId="{09B3BFD7-57E3-4441-A3F9-F5D767B2FB41}">
      <dsp:nvSpPr>
        <dsp:cNvPr id="0" name=""/>
        <dsp:cNvSpPr/>
      </dsp:nvSpPr>
      <dsp:spPr>
        <a:xfrm>
          <a:off x="3076745" y="2030003"/>
          <a:ext cx="2557119" cy="2304508"/>
        </a:xfrm>
        <a:prstGeom prst="roundRect">
          <a:avLst>
            <a:gd name="adj" fmla="val 10000"/>
          </a:avLst>
        </a:prstGeom>
        <a:blipFill rotWithShape="0">
          <a:blip xmlns:r="http://schemas.openxmlformats.org/officeDocument/2006/relationships" r:embed="rId2"/>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34379D3-11B6-904E-ADE9-0BECD75AC470}">
      <dsp:nvSpPr>
        <dsp:cNvPr id="0" name=""/>
        <dsp:cNvSpPr/>
      </dsp:nvSpPr>
      <dsp:spPr>
        <a:xfrm rot="10800000">
          <a:off x="3109374" y="299248"/>
          <a:ext cx="2557119" cy="1405673"/>
        </a:xfrm>
        <a:prstGeom prst="round2SameRect">
          <a:avLst>
            <a:gd name="adj1" fmla="val 10500"/>
            <a:gd name="adj2" fmla="val 0"/>
          </a:avLst>
        </a:prstGeom>
        <a:solidFill>
          <a:schemeClr val="accent1"/>
        </a:solidFill>
        <a:ln w="25400" cap="flat" cmpd="sng" algn="ctr">
          <a:solidFill>
            <a:schemeClr val="accent1">
              <a:shade val="50000"/>
            </a:schemeClr>
          </a:solidFill>
          <a:prstDash val="solid"/>
        </a:ln>
        <a:effectLst>
          <a:glow rad="101600">
            <a:schemeClr val="accent1">
              <a:alpha val="75000"/>
            </a:schemeClr>
          </a:glo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56464" tIns="156464" rIns="156464" bIns="156464" numCol="1" spcCol="1270" anchor="t" anchorCtr="0">
          <a:noAutofit/>
        </a:bodyPr>
        <a:lstStyle/>
        <a:p>
          <a:pPr marL="0" lvl="0" indent="0" algn="ctr" defTabSz="977900" rtl="0">
            <a:lnSpc>
              <a:spcPct val="90000"/>
            </a:lnSpc>
            <a:spcBef>
              <a:spcPct val="0"/>
            </a:spcBef>
            <a:spcAft>
              <a:spcPct val="35000"/>
            </a:spcAft>
            <a:buNone/>
          </a:pPr>
          <a:r>
            <a:rPr lang="en-US" sz="2200" kern="1200" dirty="0"/>
            <a:t>To improve our understanding of creativity</a:t>
          </a:r>
        </a:p>
      </dsp:txBody>
      <dsp:txXfrm rot="10800000">
        <a:off x="3152603" y="299248"/>
        <a:ext cx="2470661" cy="1362444"/>
      </dsp:txXfrm>
    </dsp:sp>
    <dsp:sp modelId="{7F18957D-7EC1-4048-ABBA-6F19F6EF0910}">
      <dsp:nvSpPr>
        <dsp:cNvPr id="0" name=""/>
        <dsp:cNvSpPr/>
      </dsp:nvSpPr>
      <dsp:spPr>
        <a:xfrm>
          <a:off x="5907247" y="2050510"/>
          <a:ext cx="2557119" cy="2304508"/>
        </a:xfrm>
        <a:prstGeom prst="roundRect">
          <a:avLst>
            <a:gd name="adj" fmla="val 10000"/>
          </a:avLst>
        </a:prstGeom>
        <a:blipFill rotWithShape="0">
          <a:blip xmlns:r="http://schemas.openxmlformats.org/officeDocument/2006/relationships" r:embed="rId3"/>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841AAE2-F8BE-2F48-9FD3-0D2B189D0F88}">
      <dsp:nvSpPr>
        <dsp:cNvPr id="0" name=""/>
        <dsp:cNvSpPr/>
      </dsp:nvSpPr>
      <dsp:spPr>
        <a:xfrm rot="10800000">
          <a:off x="5922206" y="299248"/>
          <a:ext cx="2557119" cy="1405673"/>
        </a:xfrm>
        <a:prstGeom prst="round2SameRect">
          <a:avLst>
            <a:gd name="adj1" fmla="val 10500"/>
            <a:gd name="adj2" fmla="val 0"/>
          </a:avLst>
        </a:prstGeom>
        <a:solidFill>
          <a:schemeClr val="accent1"/>
        </a:solidFill>
        <a:ln w="25400" cap="flat" cmpd="sng" algn="ctr">
          <a:solidFill>
            <a:schemeClr val="accent1">
              <a:shade val="50000"/>
            </a:schemeClr>
          </a:solidFill>
          <a:prstDash val="solid"/>
        </a:ln>
        <a:effectLst>
          <a:glow rad="101600">
            <a:schemeClr val="accent1">
              <a:alpha val="75000"/>
            </a:schemeClr>
          </a:glow>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56464" tIns="156464" rIns="156464" bIns="156464" numCol="1" spcCol="1270" anchor="t" anchorCtr="0">
          <a:noAutofit/>
        </a:bodyPr>
        <a:lstStyle/>
        <a:p>
          <a:pPr marL="0" lvl="0" indent="0" algn="ctr" defTabSz="977900" rtl="0">
            <a:lnSpc>
              <a:spcPct val="90000"/>
            </a:lnSpc>
            <a:spcBef>
              <a:spcPct val="0"/>
            </a:spcBef>
            <a:spcAft>
              <a:spcPct val="35000"/>
            </a:spcAft>
            <a:buNone/>
          </a:pPr>
          <a:r>
            <a:rPr lang="en-US" sz="2200" kern="1200" dirty="0"/>
            <a:t>To guide computational creativity systems</a:t>
          </a:r>
        </a:p>
      </dsp:txBody>
      <dsp:txXfrm rot="10800000">
        <a:off x="5965435" y="299248"/>
        <a:ext cx="2470661" cy="1362444"/>
      </dsp:txXfrm>
    </dsp:sp>
  </dsp:spTree>
</dsp:drawing>
</file>

<file path=ppt/diagrams/layout1.xml><?xml version="1.0" encoding="utf-8"?>
<dgm:layoutDef xmlns:dgm="http://schemas.openxmlformats.org/drawingml/2006/diagram" xmlns:a="http://schemas.openxmlformats.org/drawingml/2006/main" uniqueId="urn:microsoft.com/office/officeart/2005/8/layout/pList2#1">
  <dgm:title val=""/>
  <dgm:desc val=""/>
  <dgm:catLst>
    <dgm:cat type="list" pri="1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4131A6-4A8C-4E4A-B9EC-7F4F2EAF6A4B}" type="datetimeFigureOut">
              <a:rPr lang="en-GB" smtClean="0"/>
              <a:t>16/05/2025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6EE22E-1E2D-1F48-A82F-5A2C2FD2407B}" type="slidenum">
              <a:rPr lang="en-GB" smtClean="0"/>
              <a:t>‹#›</a:t>
            </a:fld>
            <a:endParaRPr lang="en-GB"/>
          </a:p>
        </p:txBody>
      </p:sp>
    </p:spTree>
    <p:extLst>
      <p:ext uri="{BB962C8B-B14F-4D97-AF65-F5344CB8AC3E}">
        <p14:creationId xmlns:p14="http://schemas.microsoft.com/office/powerpoint/2010/main" val="3781124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1</a:t>
            </a:fld>
            <a:endParaRPr lang="en-GB"/>
          </a:p>
        </p:txBody>
      </p:sp>
    </p:spTree>
    <p:extLst>
      <p:ext uri="{BB962C8B-B14F-4D97-AF65-F5344CB8AC3E}">
        <p14:creationId xmlns:p14="http://schemas.microsoft.com/office/powerpoint/2010/main" val="234890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5338F-5E55-DFD0-342E-316E5F25FA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6D5AF-BE97-59AC-0DEF-C350A683F5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9B3C4E-049E-10E2-E2FC-063648AE6007}"/>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E39E73E7-95F8-2EAA-6E76-374BE9CCC0AE}"/>
              </a:ext>
            </a:extLst>
          </p:cNvPr>
          <p:cNvSpPr>
            <a:spLocks noGrp="1"/>
          </p:cNvSpPr>
          <p:nvPr>
            <p:ph type="sldNum" sz="quarter" idx="5"/>
          </p:nvPr>
        </p:nvSpPr>
        <p:spPr/>
        <p:txBody>
          <a:bodyPr/>
          <a:lstStyle/>
          <a:p>
            <a:fld id="{096EE22E-1E2D-1F48-A82F-5A2C2FD2407B}" type="slidenum">
              <a:rPr lang="en-GB" smtClean="0"/>
              <a:t>2</a:t>
            </a:fld>
            <a:endParaRPr lang="en-GB"/>
          </a:p>
        </p:txBody>
      </p:sp>
    </p:spTree>
    <p:extLst>
      <p:ext uri="{BB962C8B-B14F-4D97-AF65-F5344CB8AC3E}">
        <p14:creationId xmlns:p14="http://schemas.microsoft.com/office/powerpoint/2010/main" val="3398757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7FB61-D941-DCF1-A075-C02ACEF17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D1A91A-A1F0-0543-D54F-757657C7E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27D969-B4AF-5421-460D-69464420C218}"/>
              </a:ext>
            </a:extLst>
          </p:cNvPr>
          <p:cNvSpPr>
            <a:spLocks noGrp="1"/>
          </p:cNvSpPr>
          <p:nvPr>
            <p:ph type="body" idx="1"/>
          </p:nvPr>
        </p:nvSpPr>
        <p:spPr/>
        <p:txBody>
          <a:bodyPr/>
          <a:lstStyle/>
          <a:p>
            <a:pPr marL="457200" lvl="1" indent="0">
              <a:buNone/>
            </a:pPr>
            <a:r>
              <a:rPr lang="en-GB" noProof="0" dirty="0"/>
              <a:t>The evaluation of creativity is based on automating tests of the three criteria identified above as most</a:t>
            </a:r>
          </a:p>
          <a:p>
            <a:pPr marL="457200" lvl="1" indent="0">
              <a:buNone/>
            </a:pPr>
            <a:r>
              <a:rPr lang="en-GB" noProof="0" dirty="0"/>
              <a:t>contributory to musical improvisation creativity.</a:t>
            </a:r>
          </a:p>
          <a:p>
            <a:pPr marL="457200" lvl="1" indent="0">
              <a:buNone/>
            </a:pPr>
            <a:r>
              <a:rPr lang="en-GB" noProof="0" dirty="0"/>
              <a:t>We propose using a nature inspired multi-objective optimisation (MOO) based approach, optimising across</a:t>
            </a:r>
          </a:p>
          <a:p>
            <a:pPr marL="457200" lvl="1" indent="0">
              <a:buNone/>
            </a:pPr>
            <a:r>
              <a:rPr lang="en-GB" noProof="0" dirty="0"/>
              <a:t>multiple factors to maximise the creativity of the musical output. We will evaluate different MOO-based</a:t>
            </a:r>
          </a:p>
          <a:p>
            <a:pPr marL="457200" lvl="1" indent="0">
              <a:buNone/>
            </a:pPr>
            <a:r>
              <a:rPr lang="en-GB" noProof="0" dirty="0"/>
              <a:t>approaches such as lexicographic and Pareto based algorithms, comparing them to each other, and to</a:t>
            </a:r>
          </a:p>
          <a:p>
            <a:pPr marL="457200" lvl="1" indent="0">
              <a:buNone/>
            </a:pPr>
            <a:r>
              <a:rPr lang="en-GB" noProof="0" dirty="0"/>
              <a:t>current state of the art in music generation techniques. We will evaluate a hypothesis that a Pareto-front</a:t>
            </a:r>
          </a:p>
          <a:p>
            <a:pPr marL="457200" lvl="1" indent="0">
              <a:buNone/>
            </a:pPr>
            <a:r>
              <a:rPr lang="en-GB" noProof="0" dirty="0"/>
              <a:t>approach is particularly well suited to this task. Over other approaches to MOO, such as a lexicographic-</a:t>
            </a:r>
          </a:p>
          <a:p>
            <a:pPr marL="457200" lvl="1" indent="0">
              <a:buNone/>
            </a:pPr>
            <a:r>
              <a:rPr lang="en-GB" noProof="0" dirty="0"/>
              <a:t>based approach or weighted formula that require additional information (lexicographic ordering) or </a:t>
            </a:r>
            <a:r>
              <a:rPr lang="en-GB" noProof="0" dirty="0" err="1"/>
              <a:t>optimi</a:t>
            </a:r>
            <a:r>
              <a:rPr lang="en-GB" noProof="0" dirty="0"/>
              <a:t>-</a:t>
            </a:r>
          </a:p>
          <a:p>
            <a:pPr marL="457200" lvl="1" indent="0">
              <a:buNone/>
            </a:pPr>
            <a:r>
              <a:rPr lang="en-GB" noProof="0" dirty="0" err="1"/>
              <a:t>sation</a:t>
            </a:r>
            <a:r>
              <a:rPr lang="en-GB" noProof="0" dirty="0"/>
              <a:t> steps (objective weights).</a:t>
            </a:r>
          </a:p>
          <a:p>
            <a:pPr marL="457200" lvl="1" indent="0">
              <a:buNone/>
            </a:pPr>
            <a:r>
              <a:rPr lang="en-GB" noProof="0" dirty="0"/>
              <a:t>Music improvisation creativity is influenced by three key factors [7], which we treat here as three key </a:t>
            </a:r>
            <a:r>
              <a:rPr lang="en-GB" noProof="0" dirty="0" err="1"/>
              <a:t>ob</a:t>
            </a:r>
            <a:r>
              <a:rPr lang="en-GB" noProof="0" dirty="0"/>
              <a:t>-</a:t>
            </a:r>
          </a:p>
          <a:p>
            <a:pPr marL="457200" lvl="1" indent="0">
              <a:buNone/>
            </a:pPr>
            <a:r>
              <a:rPr lang="en-GB" noProof="0" dirty="0" err="1"/>
              <a:t>jectives</a:t>
            </a:r>
            <a:r>
              <a:rPr lang="en-GB" noProof="0" dirty="0"/>
              <a:t> for optimisation. We use current state of the art music generators and evaluate whether the intro-</a:t>
            </a:r>
          </a:p>
          <a:p>
            <a:pPr marL="457200" lvl="1" indent="0">
              <a:buNone/>
            </a:pPr>
            <a:r>
              <a:rPr lang="en-GB" noProof="0" dirty="0"/>
              <a:t>duction of multi-objective optimisation increases the perceived creativity of the generated output. and this</a:t>
            </a:r>
          </a:p>
          <a:p>
            <a:pPr marL="457200" lvl="1" indent="0">
              <a:buNone/>
            </a:pPr>
            <a:r>
              <a:rPr lang="en-GB" noProof="0" dirty="0"/>
              <a:t>allows us to incorporate evaluation in the creative process of music generators.</a:t>
            </a:r>
          </a:p>
          <a:p>
            <a:pPr marL="457200" lvl="1" indent="0">
              <a:buNone/>
            </a:pPr>
            <a:r>
              <a:rPr lang="en-GB" noProof="0" dirty="0"/>
              <a:t>These proposals (implementing creativity metrics in multi-objective optimisation) are the first to use </a:t>
            </a:r>
            <a:r>
              <a:rPr lang="en-GB" noProof="0" dirty="0" err="1"/>
              <a:t>cre</a:t>
            </a:r>
            <a:r>
              <a:rPr lang="en-GB" noProof="0" dirty="0"/>
              <a:t>-</a:t>
            </a:r>
          </a:p>
          <a:p>
            <a:pPr marL="457200" lvl="1" indent="0">
              <a:buNone/>
            </a:pPr>
            <a:r>
              <a:rPr lang="en-GB" noProof="0" dirty="0" err="1"/>
              <a:t>ativity</a:t>
            </a:r>
            <a:r>
              <a:rPr lang="en-GB" noProof="0" dirty="0"/>
              <a:t> evaluation to enable transformer-based AI software to develop more creativity algorithmically.</a:t>
            </a:r>
          </a:p>
        </p:txBody>
      </p:sp>
      <p:sp>
        <p:nvSpPr>
          <p:cNvPr id="4" name="Slide Number Placeholder 3">
            <a:extLst>
              <a:ext uri="{FF2B5EF4-FFF2-40B4-BE49-F238E27FC236}">
                <a16:creationId xmlns:a16="http://schemas.microsoft.com/office/drawing/2014/main" id="{86120CC6-268A-7A89-3C65-7FA74D28D0E9}"/>
              </a:ext>
            </a:extLst>
          </p:cNvPr>
          <p:cNvSpPr>
            <a:spLocks noGrp="1"/>
          </p:cNvSpPr>
          <p:nvPr>
            <p:ph type="sldNum" sz="quarter" idx="5"/>
          </p:nvPr>
        </p:nvSpPr>
        <p:spPr/>
        <p:txBody>
          <a:bodyPr/>
          <a:lstStyle/>
          <a:p>
            <a:fld id="{096EE22E-1E2D-1F48-A82F-5A2C2FD2407B}" type="slidenum">
              <a:rPr lang="en-GB" smtClean="0"/>
              <a:t>3</a:t>
            </a:fld>
            <a:endParaRPr lang="en-GB"/>
          </a:p>
        </p:txBody>
      </p:sp>
    </p:spTree>
    <p:extLst>
      <p:ext uri="{BB962C8B-B14F-4D97-AF65-F5344CB8AC3E}">
        <p14:creationId xmlns:p14="http://schemas.microsoft.com/office/powerpoint/2010/main" val="1157190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6622E-06DA-ACC3-1450-0D2ECC161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D9923C-CE46-4B8D-8CB0-6C9603640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0A14D2-649B-B58B-B3A8-B483F0B1F477}"/>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393E1409-7CE2-8E1A-F6F0-BE35AB337537}"/>
              </a:ext>
            </a:extLst>
          </p:cNvPr>
          <p:cNvSpPr>
            <a:spLocks noGrp="1"/>
          </p:cNvSpPr>
          <p:nvPr>
            <p:ph type="sldNum" sz="quarter" idx="5"/>
          </p:nvPr>
        </p:nvSpPr>
        <p:spPr/>
        <p:txBody>
          <a:bodyPr/>
          <a:lstStyle/>
          <a:p>
            <a:fld id="{096EE22E-1E2D-1F48-A82F-5A2C2FD2407B}" type="slidenum">
              <a:rPr lang="en-GB" smtClean="0"/>
              <a:t>7</a:t>
            </a:fld>
            <a:endParaRPr lang="en-GB"/>
          </a:p>
        </p:txBody>
      </p:sp>
    </p:spTree>
    <p:extLst>
      <p:ext uri="{BB962C8B-B14F-4D97-AF65-F5344CB8AC3E}">
        <p14:creationId xmlns:p14="http://schemas.microsoft.com/office/powerpoint/2010/main" val="1384785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4B663F-FE7E-487F-B07F-3A770B0BE146}" type="slidenum">
              <a:rPr lang="en-GB" smtClean="0"/>
              <a:pPr/>
              <a:t>9</a:t>
            </a:fld>
            <a:endParaRPr lang="en-GB"/>
          </a:p>
        </p:txBody>
      </p:sp>
    </p:spTree>
    <p:extLst>
      <p:ext uri="{BB962C8B-B14F-4D97-AF65-F5344CB8AC3E}">
        <p14:creationId xmlns:p14="http://schemas.microsoft.com/office/powerpoint/2010/main" val="2137214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B4690-49E4-6043-223C-2B84A08DA4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E262D0-0388-53BB-1131-B0F6A04DD4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E9BF8D-013B-C763-C736-FCDBA802C7B1}"/>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F8970576-D42F-121B-E8D6-081976BFFDF8}"/>
              </a:ext>
            </a:extLst>
          </p:cNvPr>
          <p:cNvSpPr>
            <a:spLocks noGrp="1"/>
          </p:cNvSpPr>
          <p:nvPr>
            <p:ph type="sldNum" sz="quarter" idx="5"/>
          </p:nvPr>
        </p:nvSpPr>
        <p:spPr/>
        <p:txBody>
          <a:bodyPr/>
          <a:lstStyle/>
          <a:p>
            <a:fld id="{096EE22E-1E2D-1F48-A82F-5A2C2FD2407B}" type="slidenum">
              <a:rPr lang="en-GB" smtClean="0"/>
              <a:t>21</a:t>
            </a:fld>
            <a:endParaRPr lang="en-GB"/>
          </a:p>
        </p:txBody>
      </p:sp>
    </p:spTree>
    <p:extLst>
      <p:ext uri="{BB962C8B-B14F-4D97-AF65-F5344CB8AC3E}">
        <p14:creationId xmlns:p14="http://schemas.microsoft.com/office/powerpoint/2010/main" val="115023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AED35-E7D6-D2CD-573E-70F9FEA99E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90266-30E3-DC68-3B14-07C52823EE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3B8C56-F03E-F4AB-84D1-6ED46BDE1312}"/>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F85D318B-4E8B-9093-E5D9-24C5788F6A2F}"/>
              </a:ext>
            </a:extLst>
          </p:cNvPr>
          <p:cNvSpPr>
            <a:spLocks noGrp="1"/>
          </p:cNvSpPr>
          <p:nvPr>
            <p:ph type="sldNum" sz="quarter" idx="5"/>
          </p:nvPr>
        </p:nvSpPr>
        <p:spPr/>
        <p:txBody>
          <a:bodyPr/>
          <a:lstStyle/>
          <a:p>
            <a:fld id="{096EE22E-1E2D-1F48-A82F-5A2C2FD2407B}" type="slidenum">
              <a:rPr lang="en-GB" smtClean="0"/>
              <a:t>24</a:t>
            </a:fld>
            <a:endParaRPr lang="en-GB"/>
          </a:p>
        </p:txBody>
      </p:sp>
    </p:spTree>
    <p:extLst>
      <p:ext uri="{BB962C8B-B14F-4D97-AF65-F5344CB8AC3E}">
        <p14:creationId xmlns:p14="http://schemas.microsoft.com/office/powerpoint/2010/main" val="2886813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FF9E-4D9B-D9C3-456C-A4A6FD806C7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0D57C1CA-F1DE-E7B1-49D4-C1ABFDF7EF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2D16DACB-EE0B-5FD9-DD2C-BAEB6BA900F2}"/>
              </a:ext>
            </a:extLst>
          </p:cNvPr>
          <p:cNvSpPr>
            <a:spLocks noGrp="1"/>
          </p:cNvSpPr>
          <p:nvPr>
            <p:ph type="dt" sz="half" idx="10"/>
          </p:nvPr>
        </p:nvSpPr>
        <p:spPr/>
        <p:txBody>
          <a:bodyPr/>
          <a:lstStyle/>
          <a:p>
            <a:fld id="{03EBE45F-9263-7149-9887-EEC0EA6CBFCC}" type="datetime1">
              <a:rPr lang="en-GB" smtClean="0"/>
              <a:t>16/05/2025</a:t>
            </a:fld>
            <a:endParaRPr lang="en-GB"/>
          </a:p>
        </p:txBody>
      </p:sp>
      <p:sp>
        <p:nvSpPr>
          <p:cNvPr id="5" name="Footer Placeholder 4">
            <a:extLst>
              <a:ext uri="{FF2B5EF4-FFF2-40B4-BE49-F238E27FC236}">
                <a16:creationId xmlns:a16="http://schemas.microsoft.com/office/drawing/2014/main" id="{47764772-E747-BC56-B701-076BBE56823D}"/>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9692B341-5AAA-7364-6B0B-01FDDDB9A8F2}"/>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671852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8EEDA-7791-21FF-23EC-474CB7EA3AF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8175B67F-A3D4-C73A-0628-66D43EDF650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BEEE7FC-5817-E5B1-FDF0-E7C25CA3CC25}"/>
              </a:ext>
            </a:extLst>
          </p:cNvPr>
          <p:cNvSpPr>
            <a:spLocks noGrp="1"/>
          </p:cNvSpPr>
          <p:nvPr>
            <p:ph type="dt" sz="half" idx="10"/>
          </p:nvPr>
        </p:nvSpPr>
        <p:spPr/>
        <p:txBody>
          <a:bodyPr/>
          <a:lstStyle/>
          <a:p>
            <a:fld id="{5F33D986-2FB1-1349-BA1A-10377E1304AE}" type="datetime1">
              <a:rPr lang="en-GB" smtClean="0"/>
              <a:t>16/05/2025</a:t>
            </a:fld>
            <a:endParaRPr lang="en-GB"/>
          </a:p>
        </p:txBody>
      </p:sp>
      <p:sp>
        <p:nvSpPr>
          <p:cNvPr id="5" name="Footer Placeholder 4">
            <a:extLst>
              <a:ext uri="{FF2B5EF4-FFF2-40B4-BE49-F238E27FC236}">
                <a16:creationId xmlns:a16="http://schemas.microsoft.com/office/drawing/2014/main" id="{66CA2CD3-1199-8FA8-1FE0-95B8157FD7B6}"/>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A042119C-2738-D886-9AB4-425A47FE50A5}"/>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855850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317D70-617E-A98F-112F-8DBA9607644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C84DDC6A-F41B-011F-83FD-C753AAAA0EF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0430B69-EE8E-84AE-A750-02ED1048358D}"/>
              </a:ext>
            </a:extLst>
          </p:cNvPr>
          <p:cNvSpPr>
            <a:spLocks noGrp="1"/>
          </p:cNvSpPr>
          <p:nvPr>
            <p:ph type="dt" sz="half" idx="10"/>
          </p:nvPr>
        </p:nvSpPr>
        <p:spPr/>
        <p:txBody>
          <a:bodyPr/>
          <a:lstStyle/>
          <a:p>
            <a:fld id="{F5EA8CCE-20B7-F24F-AD64-F9EB4B8D68DD}" type="datetime1">
              <a:rPr lang="en-GB" smtClean="0"/>
              <a:t>16/05/2025</a:t>
            </a:fld>
            <a:endParaRPr lang="en-GB"/>
          </a:p>
        </p:txBody>
      </p:sp>
      <p:sp>
        <p:nvSpPr>
          <p:cNvPr id="5" name="Footer Placeholder 4">
            <a:extLst>
              <a:ext uri="{FF2B5EF4-FFF2-40B4-BE49-F238E27FC236}">
                <a16:creationId xmlns:a16="http://schemas.microsoft.com/office/drawing/2014/main" id="{AB1B447A-880F-8036-E9C4-03871C241733}"/>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3E154CD0-AEEA-1C64-9206-ABB6DEDE8FD0}"/>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37505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750" b="0">
                <a:ln>
                  <a:noFill/>
                </a:ln>
                <a:solidFill>
                  <a:schemeClr val="tx2"/>
                </a:solidFill>
                <a:effectLst/>
                <a:latin typeface="+mj-lt"/>
                <a:ea typeface="+mj-ea"/>
                <a:cs typeface="+mj-cs"/>
              </a:defRPr>
            </a:lvl1pPr>
          </a:lstStyle>
          <a:p>
            <a:r>
              <a:rPr kumimoji="0" lang="en-US"/>
              <a:t>Click to edit Master title style</a:t>
            </a:r>
          </a:p>
        </p:txBody>
      </p:sp>
      <p:sp>
        <p:nvSpPr>
          <p:cNvPr id="7" name="Content Placeholder 2"/>
          <p:cNvSpPr>
            <a:spLocks noGrp="1"/>
          </p:cNvSpPr>
          <p:nvPr>
            <p:ph idx="1"/>
          </p:nvPr>
        </p:nvSpPr>
        <p:spPr>
          <a:xfrm>
            <a:off x="609600" y="1935480"/>
            <a:ext cx="10972800" cy="438912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735611" y="6178261"/>
            <a:ext cx="1716619" cy="365125"/>
          </a:xfrm>
          <a:prstGeom prst="rect">
            <a:avLst/>
          </a:prstGeom>
        </p:spPr>
        <p:txBody>
          <a:bodyPr/>
          <a:lstStyle/>
          <a:p>
            <a:fld id="{008D5DCD-933B-F944-B041-64E5EDD1A15F}" type="datetime1">
              <a:rPr lang="en-GB" smtClean="0"/>
              <a:t>16/05/2025</a:t>
            </a:fld>
            <a:endParaRPr lang="en-GB" dirty="0"/>
          </a:p>
        </p:txBody>
      </p:sp>
      <p:sp>
        <p:nvSpPr>
          <p:cNvPr id="9" name="Footer Placeholder 8"/>
          <p:cNvSpPr>
            <a:spLocks noGrp="1"/>
          </p:cNvSpPr>
          <p:nvPr>
            <p:ph type="ftr" sz="quarter" idx="11"/>
          </p:nvPr>
        </p:nvSpPr>
        <p:spPr/>
        <p:txBody>
          <a:bodyPr/>
          <a:lstStyle/>
          <a:p>
            <a:r>
              <a:rPr lang="en-US"/>
              <a:t>Measuring intention and emotional involvement in jazz improvisations - Anna Jordanous</a:t>
            </a:r>
            <a:endParaRPr lang="en-US" dirty="0"/>
          </a:p>
        </p:txBody>
      </p:sp>
      <p:sp>
        <p:nvSpPr>
          <p:cNvPr id="10" name="Slide Number Placeholder 9"/>
          <p:cNvSpPr>
            <a:spLocks noGrp="1"/>
          </p:cNvSpPr>
          <p:nvPr>
            <p:ph type="sldNum" sz="quarter" idx="12"/>
          </p:nvPr>
        </p:nvSpPr>
        <p:spPr>
          <a:xfrm>
            <a:off x="8737600" y="6356353"/>
            <a:ext cx="2844800" cy="365125"/>
          </a:xfrm>
          <a:prstGeom prst="rect">
            <a:avLst/>
          </a:prstGeom>
        </p:spPr>
        <p:txBody>
          <a:bodyPr/>
          <a:lstStyle/>
          <a:p>
            <a:fld id="{B77D74DD-6DDF-694B-8FF2-0A68445FFA2A}" type="slidenum">
              <a:rPr lang="en-US" smtClean="0"/>
              <a:pPr/>
              <a:t>‹#›</a:t>
            </a:fld>
            <a:endParaRPr lang="en-US"/>
          </a:p>
        </p:txBody>
      </p:sp>
    </p:spTree>
    <p:extLst>
      <p:ext uri="{BB962C8B-B14F-4D97-AF65-F5344CB8AC3E}">
        <p14:creationId xmlns:p14="http://schemas.microsoft.com/office/powerpoint/2010/main" val="1172082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GB"/>
              <a:t>Click to edit Master text styles</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DD547C38-734C-4C4B-BF3E-1C1B9FC4F7B0}" type="datetime1">
              <a:rPr lang="en-GB" smtClean="0"/>
              <a:t>16/05/2025</a:t>
            </a:fld>
            <a:endParaRPr lang="en-US"/>
          </a:p>
        </p:txBody>
      </p:sp>
      <p:sp>
        <p:nvSpPr>
          <p:cNvPr id="5" name="Footer Placeholder 4"/>
          <p:cNvSpPr>
            <a:spLocks noGrp="1"/>
          </p:cNvSpPr>
          <p:nvPr>
            <p:ph type="ftr" sz="quarter" idx="11"/>
          </p:nvPr>
        </p:nvSpPr>
        <p:spPr/>
        <p:txBody>
          <a:bodyPr/>
          <a:lstStyle/>
          <a:p>
            <a:r>
              <a:rPr lang="en-US"/>
              <a:t>Measuring intention and emotional involvement in jazz improvisations - Anna Jordanous</a:t>
            </a:r>
          </a:p>
        </p:txBody>
      </p:sp>
      <p:sp>
        <p:nvSpPr>
          <p:cNvPr id="8" name="Text Placeholder 2"/>
          <p:cNvSpPr>
            <a:spLocks noGrp="1"/>
          </p:cNvSpPr>
          <p:nvPr>
            <p:ph type="body" sz="quarter" idx="12"/>
          </p:nvPr>
        </p:nvSpPr>
        <p:spPr>
          <a:xfrm>
            <a:off x="8208235" y="6381328"/>
            <a:ext cx="3456383" cy="360040"/>
          </a:xfrm>
        </p:spPr>
        <p:txBody>
          <a:bodyPr anchor="b" anchorCtr="0">
            <a:normAutofit/>
          </a:bodyPr>
          <a:lstStyle>
            <a:lvl1pPr marL="0" indent="0" algn="r" defTabSz="914400" rtl="0" eaLnBrk="1" latinLnBrk="0" hangingPunct="1">
              <a:buFontTx/>
              <a:buNone/>
              <a:defRPr kumimoji="0" lang="en-GB" sz="1200" kern="1200" dirty="0">
                <a:solidFill>
                  <a:schemeClr val="tx2">
                    <a:shade val="90000"/>
                  </a:schemeClr>
                </a:solidFill>
                <a:latin typeface="+mn-lt"/>
                <a:ea typeface="+mn-ea"/>
                <a:cs typeface="+mn-cs"/>
              </a:defRPr>
            </a:lvl1pPr>
          </a:lstStyle>
          <a:p>
            <a:pPr lvl="0"/>
            <a:r>
              <a:rPr lang="en-GB"/>
              <a:t>Click to edit Master text styles</a:t>
            </a:r>
          </a:p>
        </p:txBody>
      </p:sp>
    </p:spTree>
    <p:extLst>
      <p:ext uri="{BB962C8B-B14F-4D97-AF65-F5344CB8AC3E}">
        <p14:creationId xmlns:p14="http://schemas.microsoft.com/office/powerpoint/2010/main" val="2137516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DADA-1E98-64BC-7115-223639AF959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F82703D-346B-863D-1220-3720C13480A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5E96505-564D-206B-4392-E02749583391}"/>
              </a:ext>
            </a:extLst>
          </p:cNvPr>
          <p:cNvSpPr>
            <a:spLocks noGrp="1"/>
          </p:cNvSpPr>
          <p:nvPr>
            <p:ph type="dt" sz="half" idx="10"/>
          </p:nvPr>
        </p:nvSpPr>
        <p:spPr/>
        <p:txBody>
          <a:bodyPr/>
          <a:lstStyle/>
          <a:p>
            <a:fld id="{A818C833-9F7D-CC44-8791-57FD1B87CB53}" type="datetime1">
              <a:rPr lang="en-GB" smtClean="0"/>
              <a:t>16/05/2025</a:t>
            </a:fld>
            <a:endParaRPr lang="en-GB"/>
          </a:p>
        </p:txBody>
      </p:sp>
      <p:sp>
        <p:nvSpPr>
          <p:cNvPr id="5" name="Footer Placeholder 4">
            <a:extLst>
              <a:ext uri="{FF2B5EF4-FFF2-40B4-BE49-F238E27FC236}">
                <a16:creationId xmlns:a16="http://schemas.microsoft.com/office/drawing/2014/main" id="{0D2B8F21-B3E9-081E-3186-173CE9C837EA}"/>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832935F9-4FB4-4171-C182-070D2CA3AECB}"/>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1186840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A1E77-A52B-F180-8C4E-35339930E30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5A0E7219-12A5-4CEA-D326-5BF51B22548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033C26-49DE-3B5A-7CA3-E488C0FCF2EB}"/>
              </a:ext>
            </a:extLst>
          </p:cNvPr>
          <p:cNvSpPr>
            <a:spLocks noGrp="1"/>
          </p:cNvSpPr>
          <p:nvPr>
            <p:ph type="dt" sz="half" idx="10"/>
          </p:nvPr>
        </p:nvSpPr>
        <p:spPr/>
        <p:txBody>
          <a:bodyPr/>
          <a:lstStyle/>
          <a:p>
            <a:fld id="{50076A56-90AB-1D4D-8EDF-D49E6D7A6B6F}" type="datetime1">
              <a:rPr lang="en-GB" smtClean="0"/>
              <a:t>16/05/2025</a:t>
            </a:fld>
            <a:endParaRPr lang="en-GB"/>
          </a:p>
        </p:txBody>
      </p:sp>
      <p:sp>
        <p:nvSpPr>
          <p:cNvPr id="5" name="Footer Placeholder 4">
            <a:extLst>
              <a:ext uri="{FF2B5EF4-FFF2-40B4-BE49-F238E27FC236}">
                <a16:creationId xmlns:a16="http://schemas.microsoft.com/office/drawing/2014/main" id="{3B4CAFD4-35D4-0B81-874D-F34B388235DD}"/>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089A7793-DBE3-FD3E-AA56-6AC6D169C738}"/>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1246931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5AAEA-BD06-3C6E-21C9-892C19AEDDB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B714394-C133-22B2-C1C2-567E82D37BB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C413D23E-6489-6F60-DF68-B08A83085F0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975D8B14-C790-EB99-0EAC-3493EB6607DD}"/>
              </a:ext>
            </a:extLst>
          </p:cNvPr>
          <p:cNvSpPr>
            <a:spLocks noGrp="1"/>
          </p:cNvSpPr>
          <p:nvPr>
            <p:ph type="dt" sz="half" idx="10"/>
          </p:nvPr>
        </p:nvSpPr>
        <p:spPr/>
        <p:txBody>
          <a:bodyPr/>
          <a:lstStyle/>
          <a:p>
            <a:fld id="{34E2459C-A0D5-F14C-88AF-43A56431AC55}" type="datetime1">
              <a:rPr lang="en-GB" smtClean="0"/>
              <a:t>16/05/2025</a:t>
            </a:fld>
            <a:endParaRPr lang="en-GB"/>
          </a:p>
        </p:txBody>
      </p:sp>
      <p:sp>
        <p:nvSpPr>
          <p:cNvPr id="6" name="Footer Placeholder 5">
            <a:extLst>
              <a:ext uri="{FF2B5EF4-FFF2-40B4-BE49-F238E27FC236}">
                <a16:creationId xmlns:a16="http://schemas.microsoft.com/office/drawing/2014/main" id="{8862F04B-BBC9-53B1-8A97-872707F3FF7B}"/>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7" name="Slide Number Placeholder 6">
            <a:extLst>
              <a:ext uri="{FF2B5EF4-FFF2-40B4-BE49-F238E27FC236}">
                <a16:creationId xmlns:a16="http://schemas.microsoft.com/office/drawing/2014/main" id="{87C2F2A9-B430-C3CA-5305-E674FC635FBD}"/>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155454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925F5-0AB3-2CBA-FF26-61162816B7AE}"/>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5EBE3A7E-B964-2BDE-2747-1B04500064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E7EBCB5-47EE-23D9-FBEA-6EE23992770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CC2E0223-D8F7-05C3-A383-7BFA81B5B6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3DD1BA0-6702-0E17-E370-FCA10A38453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19E91DB-E7F0-F467-B464-C73BCF2308AC}"/>
              </a:ext>
            </a:extLst>
          </p:cNvPr>
          <p:cNvSpPr>
            <a:spLocks noGrp="1"/>
          </p:cNvSpPr>
          <p:nvPr>
            <p:ph type="dt" sz="half" idx="10"/>
          </p:nvPr>
        </p:nvSpPr>
        <p:spPr/>
        <p:txBody>
          <a:bodyPr/>
          <a:lstStyle/>
          <a:p>
            <a:fld id="{0FADB113-DD1B-834E-935B-65136E7D1441}" type="datetime1">
              <a:rPr lang="en-GB" smtClean="0"/>
              <a:t>16/05/2025</a:t>
            </a:fld>
            <a:endParaRPr lang="en-GB"/>
          </a:p>
        </p:txBody>
      </p:sp>
      <p:sp>
        <p:nvSpPr>
          <p:cNvPr id="8" name="Footer Placeholder 7">
            <a:extLst>
              <a:ext uri="{FF2B5EF4-FFF2-40B4-BE49-F238E27FC236}">
                <a16:creationId xmlns:a16="http://schemas.microsoft.com/office/drawing/2014/main" id="{04659807-1FF3-9BA1-ADD8-7DA46D1FF68D}"/>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9" name="Slide Number Placeholder 8">
            <a:extLst>
              <a:ext uri="{FF2B5EF4-FFF2-40B4-BE49-F238E27FC236}">
                <a16:creationId xmlns:a16="http://schemas.microsoft.com/office/drawing/2014/main" id="{A6D1AB51-B919-D92F-FFB5-017C0949879E}"/>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537168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22AF-50B6-8D11-85D5-1795317B20A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87E2CFA-E755-9598-6F0D-5B5548C794E3}"/>
              </a:ext>
            </a:extLst>
          </p:cNvPr>
          <p:cNvSpPr>
            <a:spLocks noGrp="1"/>
          </p:cNvSpPr>
          <p:nvPr>
            <p:ph type="dt" sz="half" idx="10"/>
          </p:nvPr>
        </p:nvSpPr>
        <p:spPr/>
        <p:txBody>
          <a:bodyPr/>
          <a:lstStyle/>
          <a:p>
            <a:fld id="{92E43D62-56E9-DD4C-8B01-EEAB80084B19}" type="datetime1">
              <a:rPr lang="en-GB" smtClean="0"/>
              <a:t>16/05/2025</a:t>
            </a:fld>
            <a:endParaRPr lang="en-GB"/>
          </a:p>
        </p:txBody>
      </p:sp>
      <p:sp>
        <p:nvSpPr>
          <p:cNvPr id="4" name="Footer Placeholder 3">
            <a:extLst>
              <a:ext uri="{FF2B5EF4-FFF2-40B4-BE49-F238E27FC236}">
                <a16:creationId xmlns:a16="http://schemas.microsoft.com/office/drawing/2014/main" id="{0B26D803-6625-9A83-FD1F-3D8CC3AB92EF}"/>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5" name="Slide Number Placeholder 4">
            <a:extLst>
              <a:ext uri="{FF2B5EF4-FFF2-40B4-BE49-F238E27FC236}">
                <a16:creationId xmlns:a16="http://schemas.microsoft.com/office/drawing/2014/main" id="{91AC18A3-3C4C-0DED-500F-AD977D09C31E}"/>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153697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A4F074-AC12-CF84-92D7-3EE3066F49B3}"/>
              </a:ext>
            </a:extLst>
          </p:cNvPr>
          <p:cNvSpPr>
            <a:spLocks noGrp="1"/>
          </p:cNvSpPr>
          <p:nvPr>
            <p:ph type="dt" sz="half" idx="10"/>
          </p:nvPr>
        </p:nvSpPr>
        <p:spPr/>
        <p:txBody>
          <a:bodyPr/>
          <a:lstStyle/>
          <a:p>
            <a:fld id="{57CE9E24-E476-2142-BA48-F53F41F77027}" type="datetime1">
              <a:rPr lang="en-GB" smtClean="0"/>
              <a:t>16/05/2025</a:t>
            </a:fld>
            <a:endParaRPr lang="en-GB"/>
          </a:p>
        </p:txBody>
      </p:sp>
      <p:sp>
        <p:nvSpPr>
          <p:cNvPr id="3" name="Footer Placeholder 2">
            <a:extLst>
              <a:ext uri="{FF2B5EF4-FFF2-40B4-BE49-F238E27FC236}">
                <a16:creationId xmlns:a16="http://schemas.microsoft.com/office/drawing/2014/main" id="{496B870A-8232-54B5-D8AB-C50436DF712F}"/>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4" name="Slide Number Placeholder 3">
            <a:extLst>
              <a:ext uri="{FF2B5EF4-FFF2-40B4-BE49-F238E27FC236}">
                <a16:creationId xmlns:a16="http://schemas.microsoft.com/office/drawing/2014/main" id="{DAEADD24-AAA2-092E-44C0-513D56DC9320}"/>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273736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BF86-AEE1-F4CC-22BC-6E3002775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0076A1E-0FBB-9AE9-298E-CE2503651A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BC0256F-815F-BAF7-9C5C-D82CCE127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6EA7E14-00B4-7A1C-77B5-DE5464337B8F}"/>
              </a:ext>
            </a:extLst>
          </p:cNvPr>
          <p:cNvSpPr>
            <a:spLocks noGrp="1"/>
          </p:cNvSpPr>
          <p:nvPr>
            <p:ph type="dt" sz="half" idx="10"/>
          </p:nvPr>
        </p:nvSpPr>
        <p:spPr/>
        <p:txBody>
          <a:bodyPr/>
          <a:lstStyle/>
          <a:p>
            <a:fld id="{33347700-841E-044A-B287-997611C50636}" type="datetime1">
              <a:rPr lang="en-GB" smtClean="0"/>
              <a:t>16/05/2025</a:t>
            </a:fld>
            <a:endParaRPr lang="en-GB"/>
          </a:p>
        </p:txBody>
      </p:sp>
      <p:sp>
        <p:nvSpPr>
          <p:cNvPr id="6" name="Footer Placeholder 5">
            <a:extLst>
              <a:ext uri="{FF2B5EF4-FFF2-40B4-BE49-F238E27FC236}">
                <a16:creationId xmlns:a16="http://schemas.microsoft.com/office/drawing/2014/main" id="{39E28DB4-322F-A9D0-45DF-1A7875BC8D12}"/>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7" name="Slide Number Placeholder 6">
            <a:extLst>
              <a:ext uri="{FF2B5EF4-FFF2-40B4-BE49-F238E27FC236}">
                <a16:creationId xmlns:a16="http://schemas.microsoft.com/office/drawing/2014/main" id="{5CED4D9E-CC50-E3C2-457A-6B9163394CCA}"/>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785273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74FC-1793-E555-C0CB-915C8B8B2DF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FACAE9C-AA0A-F020-B105-74D5E6104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a:extLst>
              <a:ext uri="{FF2B5EF4-FFF2-40B4-BE49-F238E27FC236}">
                <a16:creationId xmlns:a16="http://schemas.microsoft.com/office/drawing/2014/main" id="{0C487F56-CC7D-90FC-90A9-840D9FB65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DD2DC3-8E38-9DBC-157A-B13B1A941EEB}"/>
              </a:ext>
            </a:extLst>
          </p:cNvPr>
          <p:cNvSpPr>
            <a:spLocks noGrp="1"/>
          </p:cNvSpPr>
          <p:nvPr>
            <p:ph type="dt" sz="half" idx="10"/>
          </p:nvPr>
        </p:nvSpPr>
        <p:spPr/>
        <p:txBody>
          <a:bodyPr/>
          <a:lstStyle/>
          <a:p>
            <a:fld id="{07E61958-79AB-5A4C-B383-EFBB628AF2DE}" type="datetime1">
              <a:rPr lang="en-GB" smtClean="0"/>
              <a:t>16/05/2025</a:t>
            </a:fld>
            <a:endParaRPr lang="en-GB"/>
          </a:p>
        </p:txBody>
      </p:sp>
      <p:sp>
        <p:nvSpPr>
          <p:cNvPr id="6" name="Footer Placeholder 5">
            <a:extLst>
              <a:ext uri="{FF2B5EF4-FFF2-40B4-BE49-F238E27FC236}">
                <a16:creationId xmlns:a16="http://schemas.microsoft.com/office/drawing/2014/main" id="{6CB84BAC-5334-48EF-7BED-3099BC775480}"/>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7" name="Slide Number Placeholder 6">
            <a:extLst>
              <a:ext uri="{FF2B5EF4-FFF2-40B4-BE49-F238E27FC236}">
                <a16:creationId xmlns:a16="http://schemas.microsoft.com/office/drawing/2014/main" id="{2814DE9B-6412-34F3-AF70-FA0C21D0A376}"/>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20015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F02C7C-BFA9-B55F-236E-F5CF7D8D29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EDE3E872-F286-3E47-CDCC-9BBB18859A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EE0EFF-CDFE-8278-F567-D890B243F0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8F3711-0730-C647-BF15-A926B478A41A}" type="datetime1">
              <a:rPr lang="en-GB" smtClean="0"/>
              <a:t>16/05/2025</a:t>
            </a:fld>
            <a:endParaRPr lang="en-GB"/>
          </a:p>
        </p:txBody>
      </p:sp>
      <p:sp>
        <p:nvSpPr>
          <p:cNvPr id="5" name="Footer Placeholder 4">
            <a:extLst>
              <a:ext uri="{FF2B5EF4-FFF2-40B4-BE49-F238E27FC236}">
                <a16:creationId xmlns:a16="http://schemas.microsoft.com/office/drawing/2014/main" id="{BCE449B2-DEF9-DE09-6E2C-6316CF17A1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FD72E7A1-6E36-868E-FF5E-55407B36F6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FB4E8C-F729-5C4A-8836-F59E4F66B94E}" type="slidenum">
              <a:rPr lang="en-GB" smtClean="0"/>
              <a:t>‹#›</a:t>
            </a:fld>
            <a:endParaRPr lang="en-GB"/>
          </a:p>
        </p:txBody>
      </p:sp>
    </p:spTree>
    <p:extLst>
      <p:ext uri="{BB962C8B-B14F-4D97-AF65-F5344CB8AC3E}">
        <p14:creationId xmlns:p14="http://schemas.microsoft.com/office/powerpoint/2010/main" val="604647882"/>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sldNum="0"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doi.org/10.1080/02699939208411068" TargetMode="External"/><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osf.io/6jm8x" TargetMode="External"/><Relationship Id="rId3" Type="http://schemas.openxmlformats.org/officeDocument/2006/relationships/hyperlink" Target="https://github.com/jblsmith/ma-thesis" TargetMode="External"/><Relationship Id="rId7" Type="http://schemas.openxmlformats.org/officeDocument/2006/relationships/hyperlink" Target="https://dig-that-lick.eecs.qmul.ac.uk/index.html" TargetMode="External"/><Relationship Id="rId2" Type="http://schemas.openxmlformats.org/officeDocument/2006/relationships/hyperlink" Target="https://dave-foster.github.io/filosax/" TargetMode="External"/><Relationship Id="rId1" Type="http://schemas.openxmlformats.org/officeDocument/2006/relationships/slideLayout" Target="../slideLayouts/slideLayout2.xml"/><Relationship Id="rId6" Type="http://schemas.openxmlformats.org/officeDocument/2006/relationships/hyperlink" Target="https://reshare.ukdataservice.ac.uk/854781/" TargetMode="External"/><Relationship Id="rId5" Type="http://schemas.openxmlformats.org/officeDocument/2006/relationships/hyperlink" Target="https://jazzomat.hfm-weimar.de/dbformat/dboverview.html" TargetMode="External"/><Relationship Id="rId4" Type="http://schemas.openxmlformats.org/officeDocument/2006/relationships/hyperlink" Target="http://staff.aist.go.jp/m.goto/RWC-MDB/"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audio" Target="../media/media4.mp3"/><Relationship Id="rId13" Type="http://schemas.microsoft.com/office/2007/relationships/media" Target="../media/media7.mp3"/><Relationship Id="rId18" Type="http://schemas.openxmlformats.org/officeDocument/2006/relationships/audio" Target="../media/media9.mp3"/><Relationship Id="rId3" Type="http://schemas.microsoft.com/office/2007/relationships/media" Target="../media/media2.mp3"/><Relationship Id="rId21" Type="http://schemas.openxmlformats.org/officeDocument/2006/relationships/image" Target="../media/image8.png"/><Relationship Id="rId7" Type="http://schemas.microsoft.com/office/2007/relationships/media" Target="../media/media4.mp3"/><Relationship Id="rId12" Type="http://schemas.openxmlformats.org/officeDocument/2006/relationships/audio" Target="../media/media6.mp3"/><Relationship Id="rId17" Type="http://schemas.microsoft.com/office/2007/relationships/media" Target="../media/media9.mp3"/><Relationship Id="rId25" Type="http://schemas.openxmlformats.org/officeDocument/2006/relationships/image" Target="../media/image12.png"/><Relationship Id="rId2" Type="http://schemas.openxmlformats.org/officeDocument/2006/relationships/audio" Target="../media/media1.mp3"/><Relationship Id="rId16" Type="http://schemas.openxmlformats.org/officeDocument/2006/relationships/audio" Target="../media/media8.mp3"/><Relationship Id="rId20" Type="http://schemas.openxmlformats.org/officeDocument/2006/relationships/notesSlide" Target="../notesSlides/notesSlide5.xml"/><Relationship Id="rId1" Type="http://schemas.microsoft.com/office/2007/relationships/media" Target="../media/media1.mp3"/><Relationship Id="rId6" Type="http://schemas.openxmlformats.org/officeDocument/2006/relationships/audio" Target="../media/media3.mp3"/><Relationship Id="rId11" Type="http://schemas.microsoft.com/office/2007/relationships/media" Target="../media/media6.mp3"/><Relationship Id="rId24" Type="http://schemas.openxmlformats.org/officeDocument/2006/relationships/image" Target="../media/image11.jpeg"/><Relationship Id="rId5" Type="http://schemas.microsoft.com/office/2007/relationships/media" Target="../media/media3.mp3"/><Relationship Id="rId15" Type="http://schemas.microsoft.com/office/2007/relationships/media" Target="../media/media8.mp3"/><Relationship Id="rId23" Type="http://schemas.openxmlformats.org/officeDocument/2006/relationships/image" Target="../media/image10.jpeg"/><Relationship Id="rId10" Type="http://schemas.openxmlformats.org/officeDocument/2006/relationships/audio" Target="../media/media5.mp3"/><Relationship Id="rId19" Type="http://schemas.openxmlformats.org/officeDocument/2006/relationships/slideLayout" Target="../slideLayouts/slideLayout2.xml"/><Relationship Id="rId4" Type="http://schemas.openxmlformats.org/officeDocument/2006/relationships/audio" Target="../media/media2.mp3"/><Relationship Id="rId9" Type="http://schemas.microsoft.com/office/2007/relationships/media" Target="../media/media5.mp3"/><Relationship Id="rId14" Type="http://schemas.openxmlformats.org/officeDocument/2006/relationships/audio" Target="../media/media7.mp3"/><Relationship Id="rId22"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26BF-D30C-6922-05F4-093E4F795A32}"/>
              </a:ext>
            </a:extLst>
          </p:cNvPr>
          <p:cNvSpPr>
            <a:spLocks noGrp="1"/>
          </p:cNvSpPr>
          <p:nvPr>
            <p:ph type="title"/>
          </p:nvPr>
        </p:nvSpPr>
        <p:spPr>
          <a:xfrm>
            <a:off x="838200" y="365125"/>
            <a:ext cx="5257800" cy="4351338"/>
          </a:xfrm>
        </p:spPr>
        <p:txBody>
          <a:bodyPr anchor="ctr">
            <a:normAutofit/>
          </a:bodyPr>
          <a:lstStyle/>
          <a:p>
            <a:r>
              <a:rPr lang="en-GB" b="0" i="0" noProof="0" dirty="0">
                <a:effectLst/>
              </a:rPr>
              <a:t>Measuring intention and emotional involvement in jazz improvisations</a:t>
            </a:r>
            <a:endParaRPr lang="en-GB" noProof="0" dirty="0"/>
          </a:p>
        </p:txBody>
      </p:sp>
      <p:sp>
        <p:nvSpPr>
          <p:cNvPr id="3" name="Subtitle 2">
            <a:extLst>
              <a:ext uri="{FF2B5EF4-FFF2-40B4-BE49-F238E27FC236}">
                <a16:creationId xmlns:a16="http://schemas.microsoft.com/office/drawing/2014/main" id="{168D21A9-5026-A437-67CC-10E107B0BCB9}"/>
              </a:ext>
            </a:extLst>
          </p:cNvPr>
          <p:cNvSpPr>
            <a:spLocks noGrp="1"/>
          </p:cNvSpPr>
          <p:nvPr>
            <p:ph sz="half" idx="1"/>
          </p:nvPr>
        </p:nvSpPr>
        <p:spPr>
          <a:xfrm>
            <a:off x="838200" y="4716463"/>
            <a:ext cx="5181600" cy="1460500"/>
          </a:xfrm>
        </p:spPr>
        <p:txBody>
          <a:bodyPr>
            <a:normAutofit/>
          </a:bodyPr>
          <a:lstStyle/>
          <a:p>
            <a:pPr marL="0" indent="0">
              <a:buNone/>
            </a:pPr>
            <a:r>
              <a:rPr lang="en-GB" noProof="0" dirty="0"/>
              <a:t>Anna Jordanous</a:t>
            </a:r>
          </a:p>
        </p:txBody>
      </p:sp>
      <p:pic>
        <p:nvPicPr>
          <p:cNvPr id="6" name="Content Placeholder 5">
            <a:extLst>
              <a:ext uri="{FF2B5EF4-FFF2-40B4-BE49-F238E27FC236}">
                <a16:creationId xmlns:a16="http://schemas.microsoft.com/office/drawing/2014/main" id="{72096C35-FFFB-0C44-9654-AADDF41F284B}"/>
              </a:ext>
            </a:extLst>
          </p:cNvPr>
          <p:cNvPicPr>
            <a:picLocks noGrp="1" noChangeAspect="1"/>
          </p:cNvPicPr>
          <p:nvPr>
            <p:ph sz="half" idx="2"/>
          </p:nvPr>
        </p:nvPicPr>
        <p:blipFill>
          <a:blip r:embed="rId3"/>
          <a:stretch>
            <a:fillRect/>
          </a:stretch>
        </p:blipFill>
        <p:spPr>
          <a:xfrm>
            <a:off x="7022465" y="440757"/>
            <a:ext cx="4588964" cy="5736206"/>
          </a:xfrm>
          <a:prstGeom prst="rect">
            <a:avLst/>
          </a:prstGeom>
          <a:noFill/>
        </p:spPr>
      </p:pic>
      <p:sp>
        <p:nvSpPr>
          <p:cNvPr id="4" name="Footer Placeholder 3">
            <a:extLst>
              <a:ext uri="{FF2B5EF4-FFF2-40B4-BE49-F238E27FC236}">
                <a16:creationId xmlns:a16="http://schemas.microsoft.com/office/drawing/2014/main" id="{BB2DE168-E6F8-FB6A-2C7D-578DBD53831F}"/>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3735024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29FA3-99C3-A532-EB73-37C29D565230}"/>
              </a:ext>
            </a:extLst>
          </p:cNvPr>
          <p:cNvSpPr>
            <a:spLocks noGrp="1"/>
          </p:cNvSpPr>
          <p:nvPr>
            <p:ph type="title"/>
          </p:nvPr>
        </p:nvSpPr>
        <p:spPr/>
        <p:txBody>
          <a:bodyPr/>
          <a:lstStyle/>
          <a:p>
            <a:r>
              <a:rPr lang="en-GB" noProof="0" dirty="0"/>
              <a:t>Hypothesis</a:t>
            </a:r>
          </a:p>
        </p:txBody>
      </p:sp>
      <p:sp>
        <p:nvSpPr>
          <p:cNvPr id="3" name="Content Placeholder 2">
            <a:extLst>
              <a:ext uri="{FF2B5EF4-FFF2-40B4-BE49-F238E27FC236}">
                <a16:creationId xmlns:a16="http://schemas.microsoft.com/office/drawing/2014/main" id="{EF505817-255F-F37F-F165-EA6CF122A8D3}"/>
              </a:ext>
            </a:extLst>
          </p:cNvPr>
          <p:cNvSpPr>
            <a:spLocks noGrp="1"/>
          </p:cNvSpPr>
          <p:nvPr>
            <p:ph idx="1"/>
          </p:nvPr>
        </p:nvSpPr>
        <p:spPr/>
        <p:txBody>
          <a:bodyPr/>
          <a:lstStyle/>
          <a:p>
            <a:r>
              <a:rPr lang="en-GB" noProof="0" dirty="0"/>
              <a:t>if an improvisation contains more evidence of emotion-laden content, it is more likely to be recognised as creative</a:t>
            </a:r>
          </a:p>
        </p:txBody>
      </p:sp>
      <p:sp>
        <p:nvSpPr>
          <p:cNvPr id="4" name="Footer Placeholder 3">
            <a:extLst>
              <a:ext uri="{FF2B5EF4-FFF2-40B4-BE49-F238E27FC236}">
                <a16:creationId xmlns:a16="http://schemas.microsoft.com/office/drawing/2014/main" id="{EADD5811-D6D3-F82D-B8F6-CC03426C1181}"/>
              </a:ext>
            </a:extLst>
          </p:cNvPr>
          <p:cNvSpPr>
            <a:spLocks noGrp="1"/>
          </p:cNvSpPr>
          <p:nvPr>
            <p:ph type="ftr" sz="quarter" idx="11"/>
          </p:nvPr>
        </p:nvSpPr>
        <p:spPr/>
        <p:txBody>
          <a:bodyPr/>
          <a:lstStyle/>
          <a:p>
            <a:r>
              <a:rPr lang="en-GB" noProof="0"/>
              <a:t>Measuring intention and emotional involvement in jazz improvisations - Anna Jordanous</a:t>
            </a:r>
            <a:endParaRPr lang="en-GB" noProof="0" dirty="0"/>
          </a:p>
        </p:txBody>
      </p:sp>
    </p:spTree>
    <p:extLst>
      <p:ext uri="{BB962C8B-B14F-4D97-AF65-F5344CB8AC3E}">
        <p14:creationId xmlns:p14="http://schemas.microsoft.com/office/powerpoint/2010/main" val="1764225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vert="horz" wrap="square" lIns="0" tIns="0" rIns="0" bIns="0" numCol="1" rtlCol="0" anchor="ctr" anchorCtr="0" compatLnSpc="1">
            <a:prstTxWarp prst="textNoShape">
              <a:avLst/>
            </a:prstTxWarp>
            <a:normAutofit/>
          </a:bodyPr>
          <a:lstStyle/>
          <a:p>
            <a:r>
              <a:rPr lang="en-GB" dirty="0"/>
              <a:t>Computational</a:t>
            </a:r>
            <a:r>
              <a:rPr lang="en-GB" sz="2994" spc="-1" dirty="0">
                <a:solidFill>
                  <a:srgbClr val="000000"/>
                </a:solidFill>
                <a:uFill>
                  <a:solidFill>
                    <a:srgbClr val="FFFFFF"/>
                  </a:solidFill>
                </a:uFill>
                <a:latin typeface="Arial"/>
                <a:ea typeface="+mn-ea"/>
                <a:cs typeface="+mn-cs"/>
              </a:rPr>
              <a:t> </a:t>
            </a:r>
            <a:r>
              <a:rPr lang="en-GB" dirty="0"/>
              <a:t>modelling of emotion</a:t>
            </a:r>
          </a:p>
        </p:txBody>
      </p:sp>
      <p:sp>
        <p:nvSpPr>
          <p:cNvPr id="3" name="Content Placeholder 2"/>
          <p:cNvSpPr>
            <a:spLocks noGrp="1"/>
          </p:cNvSpPr>
          <p:nvPr>
            <p:ph idx="1"/>
          </p:nvPr>
        </p:nvSpPr>
        <p:spPr/>
        <p:txBody>
          <a:bodyPr>
            <a:normAutofit/>
          </a:bodyPr>
          <a:lstStyle/>
          <a:p>
            <a:r>
              <a:rPr lang="en-GB" dirty="0"/>
              <a:t>how to model human emotions in a computational way?</a:t>
            </a:r>
          </a:p>
          <a:p>
            <a:pPr lvl="1"/>
            <a:r>
              <a:rPr lang="en-GB" dirty="0"/>
              <a:t>so computers can detect and respond to people’s emotions</a:t>
            </a:r>
          </a:p>
          <a:p>
            <a:r>
              <a:rPr lang="en-GB" dirty="0"/>
              <a:t>two leading theories for representing emotion:</a:t>
            </a:r>
          </a:p>
          <a:p>
            <a:pPr lvl="1"/>
            <a:r>
              <a:rPr lang="en-GB" dirty="0"/>
              <a:t>Ekman’s six basic emotions (Ekman, 1992)</a:t>
            </a:r>
          </a:p>
          <a:p>
            <a:pPr lvl="1"/>
            <a:r>
              <a:rPr lang="en-GB" dirty="0"/>
              <a:t>Russell’s circumplex model (Russell, 1980)</a:t>
            </a:r>
          </a:p>
          <a:p>
            <a:pPr lvl="1"/>
            <a:r>
              <a:rPr lang="en-GB" dirty="0"/>
              <a:t>(and others, e.g. </a:t>
            </a:r>
            <a:r>
              <a:rPr lang="en-GB" dirty="0" err="1"/>
              <a:t>Plutnik’s</a:t>
            </a:r>
            <a:r>
              <a:rPr lang="en-GB" dirty="0"/>
              <a:t> wheel of emotion, etc)</a:t>
            </a:r>
          </a:p>
        </p:txBody>
      </p:sp>
      <p:sp>
        <p:nvSpPr>
          <p:cNvPr id="6" name="Footer Placeholder 3"/>
          <p:cNvSpPr>
            <a:spLocks noGrp="1"/>
          </p:cNvSpPr>
          <p:nvPr>
            <p:ph type="ftr" sz="quarter" idx="10"/>
          </p:nvPr>
        </p:nvSpPr>
        <p:spPr>
          <a:xfrm>
            <a:off x="2348014" y="6524626"/>
            <a:ext cx="6491186" cy="244475"/>
          </a:xfrm>
        </p:spPr>
        <p:txBody>
          <a:bodyPr/>
          <a:lstStyle/>
          <a:p>
            <a:r>
              <a:rPr lang="nl-NL"/>
              <a:t>Measuring intention and emotional involvement in jazz improvisations - Anna Jordanous</a:t>
            </a:r>
            <a:endParaRPr lang="en-GB" dirty="0"/>
          </a:p>
        </p:txBody>
      </p:sp>
    </p:spTree>
    <p:extLst>
      <p:ext uri="{BB962C8B-B14F-4D97-AF65-F5344CB8AC3E}">
        <p14:creationId xmlns:p14="http://schemas.microsoft.com/office/powerpoint/2010/main" val="88575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vert="horz" wrap="square" lIns="0" tIns="0" rIns="0" bIns="0" numCol="1" rtlCol="0" anchor="ctr" anchorCtr="0" compatLnSpc="1">
            <a:prstTxWarp prst="textNoShape">
              <a:avLst/>
            </a:prstTxWarp>
            <a:normAutofit/>
          </a:bodyPr>
          <a:lstStyle/>
          <a:p>
            <a:r>
              <a:rPr lang="en-GB" dirty="0"/>
              <a:t>Computational modelling of emotion: Ekman’s six basic emotions</a:t>
            </a:r>
          </a:p>
        </p:txBody>
      </p:sp>
      <p:pic>
        <p:nvPicPr>
          <p:cNvPr id="6" name="Content Placeholder 5"/>
          <p:cNvPicPr>
            <a:picLocks noGrp="1" noChangeAspect="1"/>
          </p:cNvPicPr>
          <p:nvPr>
            <p:ph idx="1"/>
          </p:nvPr>
        </p:nvPicPr>
        <p:blipFill>
          <a:blip r:embed="rId2"/>
          <a:stretch>
            <a:fillRect/>
          </a:stretch>
        </p:blipFill>
        <p:spPr>
          <a:xfrm>
            <a:off x="4964957" y="1631301"/>
            <a:ext cx="4937125" cy="4468098"/>
          </a:xfrm>
        </p:spPr>
      </p:pic>
      <p:sp>
        <p:nvSpPr>
          <p:cNvPr id="8" name="Footer Placeholder 3"/>
          <p:cNvSpPr>
            <a:spLocks noGrp="1"/>
          </p:cNvSpPr>
          <p:nvPr>
            <p:ph type="dt" sz="half" idx="10"/>
          </p:nvPr>
        </p:nvSpPr>
        <p:spPr/>
        <p:txBody>
          <a:bodyPr/>
          <a:lstStyle/>
          <a:p>
            <a:r>
              <a:rPr lang="nl-NL"/>
              <a:t>Measuring intention and emotional involvement in jazz improvisations - Anna Jordanous</a:t>
            </a:r>
            <a:endParaRPr lang="en-GB" dirty="0"/>
          </a:p>
        </p:txBody>
      </p:sp>
      <p:sp>
        <p:nvSpPr>
          <p:cNvPr id="13" name="Rectangle 12"/>
          <p:cNvSpPr/>
          <p:nvPr/>
        </p:nvSpPr>
        <p:spPr>
          <a:xfrm>
            <a:off x="1021607" y="5004660"/>
            <a:ext cx="3943350" cy="738664"/>
          </a:xfrm>
          <a:prstGeom prst="rect">
            <a:avLst/>
          </a:prstGeom>
        </p:spPr>
        <p:txBody>
          <a:bodyPr wrap="square">
            <a:spAutoFit/>
          </a:bodyPr>
          <a:lstStyle/>
          <a:p>
            <a:pPr marL="228600" indent="-228600"/>
            <a:r>
              <a:rPr lang="en-US" sz="1400" dirty="0"/>
              <a:t>Ekman, P. (1992). An argument for basic emotions. </a:t>
            </a:r>
            <a:r>
              <a:rPr lang="en-US" sz="1400" i="1" dirty="0"/>
              <a:t>Cognition &amp; Emotion</a:t>
            </a:r>
            <a:r>
              <a:rPr lang="en-US" sz="1400" dirty="0"/>
              <a:t>. </a:t>
            </a:r>
            <a:r>
              <a:rPr lang="en-US" sz="1400" dirty="0">
                <a:hlinkClick r:id="rId3"/>
              </a:rPr>
              <a:t>http://doi.org/10.1080/02699939208411068</a:t>
            </a:r>
            <a:endParaRPr lang="en-US" sz="1400" dirty="0"/>
          </a:p>
        </p:txBody>
      </p:sp>
      <p:sp>
        <p:nvSpPr>
          <p:cNvPr id="7" name="Rectangle 6"/>
          <p:cNvSpPr/>
          <p:nvPr/>
        </p:nvSpPr>
        <p:spPr>
          <a:xfrm>
            <a:off x="7153111" y="6040012"/>
            <a:ext cx="4034002" cy="346249"/>
          </a:xfrm>
          <a:prstGeom prst="rect">
            <a:avLst/>
          </a:prstGeom>
        </p:spPr>
        <p:txBody>
          <a:bodyPr wrap="square">
            <a:spAutoFit/>
          </a:bodyPr>
          <a:lstStyle/>
          <a:p>
            <a:pPr algn="r"/>
            <a:r>
              <a:rPr lang="en-GB" sz="825" dirty="0"/>
              <a:t>https://</a:t>
            </a:r>
            <a:r>
              <a:rPr lang="en-GB" sz="825" dirty="0" err="1"/>
              <a:t>ocw.mit.edu</a:t>
            </a:r>
            <a:r>
              <a:rPr lang="en-GB" sz="825" dirty="0"/>
              <a:t>/courses/brain-and-cognitive-sciences/9-00sc-introduction-to-psychology-fall-2011/emotion-motivation/discussion-emotion/</a:t>
            </a:r>
            <a:r>
              <a:rPr lang="en-GB" sz="825" dirty="0" err="1"/>
              <a:t>diss_img.jpg</a:t>
            </a:r>
            <a:endParaRPr lang="en-GB" sz="825" dirty="0"/>
          </a:p>
        </p:txBody>
      </p:sp>
    </p:spTree>
    <p:extLst>
      <p:ext uri="{BB962C8B-B14F-4D97-AF65-F5344CB8AC3E}">
        <p14:creationId xmlns:p14="http://schemas.microsoft.com/office/powerpoint/2010/main" val="3060545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535455" y="1846005"/>
            <a:ext cx="5134412" cy="4611001"/>
          </a:xfrm>
          <a:prstGeom prst="rect">
            <a:avLst/>
          </a:prstGeom>
        </p:spPr>
      </p:pic>
      <p:sp>
        <p:nvSpPr>
          <p:cNvPr id="2" name="Title 1"/>
          <p:cNvSpPr>
            <a:spLocks noGrp="1"/>
          </p:cNvSpPr>
          <p:nvPr>
            <p:ph type="title"/>
          </p:nvPr>
        </p:nvSpPr>
        <p:spPr>
          <a:noFill/>
          <a:ln>
            <a:noFill/>
          </a:ln>
        </p:spPr>
        <p:txBody>
          <a:bodyPr vert="horz" wrap="square" lIns="0" tIns="0" rIns="0" bIns="0" numCol="1" rtlCol="0" anchor="ctr" anchorCtr="0" compatLnSpc="1">
            <a:prstTxWarp prst="textNoShape">
              <a:avLst/>
            </a:prstTxWarp>
            <a:normAutofit/>
          </a:bodyPr>
          <a:lstStyle/>
          <a:p>
            <a:r>
              <a:rPr lang="en-GB" dirty="0"/>
              <a:t>Computational modelling of emotion: Russell’s </a:t>
            </a:r>
            <a:r>
              <a:rPr lang="en-GB" dirty="0" err="1"/>
              <a:t>circumplex</a:t>
            </a:r>
            <a:r>
              <a:rPr lang="en-GB" dirty="0"/>
              <a:t> model of emotion</a:t>
            </a:r>
          </a:p>
        </p:txBody>
      </p:sp>
      <p:sp>
        <p:nvSpPr>
          <p:cNvPr id="7" name="Footer Placeholder 3"/>
          <p:cNvSpPr>
            <a:spLocks noGrp="1"/>
          </p:cNvSpPr>
          <p:nvPr>
            <p:ph type="ftr" sz="quarter" idx="4294967295"/>
          </p:nvPr>
        </p:nvSpPr>
        <p:spPr>
          <a:xfrm>
            <a:off x="0" y="6524625"/>
            <a:ext cx="6491288" cy="244475"/>
          </a:xfrm>
        </p:spPr>
        <p:txBody>
          <a:bodyPr/>
          <a:lstStyle/>
          <a:p>
            <a:r>
              <a:rPr lang="nl-NL"/>
              <a:t>Measuring intention and emotional involvement in jazz improvisations - Anna Jordanous</a:t>
            </a:r>
            <a:endParaRPr lang="en-GB" dirty="0"/>
          </a:p>
        </p:txBody>
      </p:sp>
      <p:sp>
        <p:nvSpPr>
          <p:cNvPr id="9" name="Rectangle 8"/>
          <p:cNvSpPr/>
          <p:nvPr/>
        </p:nvSpPr>
        <p:spPr>
          <a:xfrm>
            <a:off x="262361" y="3782173"/>
            <a:ext cx="3082724" cy="369332"/>
          </a:xfrm>
          <a:prstGeom prst="rect">
            <a:avLst/>
          </a:prstGeom>
        </p:spPr>
        <p:txBody>
          <a:bodyPr wrap="square">
            <a:spAutoFit/>
          </a:bodyPr>
          <a:lstStyle/>
          <a:p>
            <a:pPr marL="214313" indent="-214313">
              <a:buFont typeface="Arial" charset="0"/>
              <a:buChar char="•"/>
            </a:pPr>
            <a:r>
              <a:rPr lang="en-US" sz="900" dirty="0"/>
              <a:t>Russell, J. A. (1980) ‘‘A </a:t>
            </a:r>
            <a:r>
              <a:rPr lang="en-US" sz="900" dirty="0" err="1"/>
              <a:t>Circumplex</a:t>
            </a:r>
            <a:r>
              <a:rPr lang="en-US" sz="900" dirty="0"/>
              <a:t> Model of Affect’’, Journal of Personality and Social Psychology 39: 1161–78.</a:t>
            </a:r>
          </a:p>
        </p:txBody>
      </p:sp>
    </p:spTree>
    <p:extLst>
      <p:ext uri="{BB962C8B-B14F-4D97-AF65-F5344CB8AC3E}">
        <p14:creationId xmlns:p14="http://schemas.microsoft.com/office/powerpoint/2010/main" val="181319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noFill/>
          <a:ln>
            <a:noFill/>
          </a:ln>
        </p:spPr>
        <p:txBody>
          <a:bodyPr vert="horz" wrap="square" lIns="0" tIns="0" rIns="0" bIns="0" numCol="1" rtlCol="0" anchor="ctr" anchorCtr="0" compatLnSpc="1">
            <a:prstTxWarp prst="textNoShape">
              <a:avLst/>
            </a:prstTxWarp>
            <a:noAutofit/>
          </a:bodyPr>
          <a:lstStyle/>
          <a:p>
            <a:r>
              <a:rPr lang="en-GB" dirty="0"/>
              <a:t>Computational modelling of emotion: Russell++</a:t>
            </a:r>
          </a:p>
        </p:txBody>
      </p:sp>
      <p:sp>
        <p:nvSpPr>
          <p:cNvPr id="7" name="Footer Placeholder 3"/>
          <p:cNvSpPr>
            <a:spLocks noGrp="1"/>
          </p:cNvSpPr>
          <p:nvPr>
            <p:ph type="dt" sz="half" idx="10"/>
          </p:nvPr>
        </p:nvSpPr>
        <p:spPr>
          <a:xfrm>
            <a:off x="838200" y="6356350"/>
            <a:ext cx="2743200" cy="365125"/>
          </a:xfrm>
        </p:spPr>
        <p:txBody>
          <a:bodyPr/>
          <a:lstStyle/>
          <a:p>
            <a:r>
              <a:rPr lang="nl-NL"/>
              <a:t>Measuring intention and emotional involvement in jazz improvisations - Anna Jordanous</a:t>
            </a:r>
            <a:endParaRPr lang="en-GB" dirty="0"/>
          </a:p>
        </p:txBody>
      </p:sp>
      <p:pic>
        <p:nvPicPr>
          <p:cNvPr id="8" name="Picture 7"/>
          <p:cNvPicPr>
            <a:picLocks noChangeAspect="1"/>
          </p:cNvPicPr>
          <p:nvPr/>
        </p:nvPicPr>
        <p:blipFill rotWithShape="1">
          <a:blip r:embed="rId2"/>
          <a:srcRect l="2066" t="4309" r="2858"/>
          <a:stretch/>
        </p:blipFill>
        <p:spPr>
          <a:xfrm>
            <a:off x="3421046" y="1724399"/>
            <a:ext cx="5672609" cy="4296185"/>
          </a:xfrm>
          <a:prstGeom prst="rect">
            <a:avLst/>
          </a:prstGeom>
        </p:spPr>
      </p:pic>
      <p:sp>
        <p:nvSpPr>
          <p:cNvPr id="9" name="Rectangle 8"/>
          <p:cNvSpPr/>
          <p:nvPr/>
        </p:nvSpPr>
        <p:spPr>
          <a:xfrm>
            <a:off x="72105" y="3784109"/>
            <a:ext cx="3348941" cy="923330"/>
          </a:xfrm>
          <a:prstGeom prst="rect">
            <a:avLst/>
          </a:prstGeom>
        </p:spPr>
        <p:txBody>
          <a:bodyPr wrap="square">
            <a:spAutoFit/>
          </a:bodyPr>
          <a:lstStyle/>
          <a:p>
            <a:pPr marL="214313" indent="-214313">
              <a:buFont typeface="Arial" charset="0"/>
              <a:buChar char="•"/>
            </a:pPr>
            <a:r>
              <a:rPr lang="en-US" sz="900" dirty="0"/>
              <a:t>K.R. Scherer, “What Are Emotions? And How Can They Be Measured?” Social Science Information, vol. 44, no. 4, pp. 695-729, 2005.</a:t>
            </a:r>
          </a:p>
          <a:p>
            <a:pPr marL="214313" indent="-214313">
              <a:buFont typeface="Arial" charset="0"/>
              <a:buChar char="•"/>
            </a:pPr>
            <a:r>
              <a:rPr lang="en-US" sz="900" dirty="0" err="1"/>
              <a:t>Paltoglou</a:t>
            </a:r>
            <a:r>
              <a:rPr lang="en-US" sz="900" dirty="0"/>
              <a:t>, G., &amp; </a:t>
            </a:r>
            <a:r>
              <a:rPr lang="en-US" sz="900" dirty="0" err="1"/>
              <a:t>Thelwall</a:t>
            </a:r>
            <a:r>
              <a:rPr lang="en-US" sz="900" dirty="0"/>
              <a:t>, M. (2013). Seeing stars of valence and arousal in blog posts. </a:t>
            </a:r>
            <a:r>
              <a:rPr lang="en-US" sz="900" i="1" dirty="0"/>
              <a:t>IEEE Transactions on Affective Computing</a:t>
            </a:r>
            <a:r>
              <a:rPr lang="en-US" sz="900" dirty="0"/>
              <a:t>, </a:t>
            </a:r>
            <a:r>
              <a:rPr lang="en-US" sz="900" i="1" dirty="0"/>
              <a:t>4</a:t>
            </a:r>
            <a:r>
              <a:rPr lang="en-US" sz="900" dirty="0"/>
              <a:t>(1), 116–123. </a:t>
            </a:r>
          </a:p>
        </p:txBody>
      </p:sp>
    </p:spTree>
    <p:extLst>
      <p:ext uri="{BB962C8B-B14F-4D97-AF65-F5344CB8AC3E}">
        <p14:creationId xmlns:p14="http://schemas.microsoft.com/office/powerpoint/2010/main" val="161379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E30E9-EAB7-D3DB-EDD7-DAF3352F94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1FE0A-F7DE-4B45-A180-AE528783692C}"/>
              </a:ext>
            </a:extLst>
          </p:cNvPr>
          <p:cNvSpPr>
            <a:spLocks noGrp="1"/>
          </p:cNvSpPr>
          <p:nvPr>
            <p:ph type="title"/>
          </p:nvPr>
        </p:nvSpPr>
        <p:spPr>
          <a:xfrm>
            <a:off x="838200" y="365125"/>
            <a:ext cx="3200400" cy="1325563"/>
          </a:xfrm>
        </p:spPr>
        <p:txBody>
          <a:bodyPr/>
          <a:lstStyle/>
          <a:p>
            <a:r>
              <a:rPr lang="en-GB" noProof="0" dirty="0"/>
              <a:t>Emotions in music</a:t>
            </a:r>
          </a:p>
        </p:txBody>
      </p:sp>
      <p:sp>
        <p:nvSpPr>
          <p:cNvPr id="4" name="Footer Placeholder 3">
            <a:extLst>
              <a:ext uri="{FF2B5EF4-FFF2-40B4-BE49-F238E27FC236}">
                <a16:creationId xmlns:a16="http://schemas.microsoft.com/office/drawing/2014/main" id="{76E132BE-532C-4651-17A3-3C45017C2992}"/>
              </a:ext>
            </a:extLst>
          </p:cNvPr>
          <p:cNvSpPr>
            <a:spLocks noGrp="1"/>
          </p:cNvSpPr>
          <p:nvPr>
            <p:ph type="ftr" sz="quarter" idx="11"/>
          </p:nvPr>
        </p:nvSpPr>
        <p:spPr/>
        <p:txBody>
          <a:bodyPr/>
          <a:lstStyle/>
          <a:p>
            <a:r>
              <a:rPr lang="en-GB" noProof="0"/>
              <a:t>Measuring intention and emotional involvement in jazz improvisations - Anna Jordanous</a:t>
            </a:r>
            <a:endParaRPr lang="en-GB" noProof="0" dirty="0"/>
          </a:p>
        </p:txBody>
      </p:sp>
      <p:sp>
        <p:nvSpPr>
          <p:cNvPr id="5" name="Content Placeholder 4">
            <a:extLst>
              <a:ext uri="{FF2B5EF4-FFF2-40B4-BE49-F238E27FC236}">
                <a16:creationId xmlns:a16="http://schemas.microsoft.com/office/drawing/2014/main" id="{98A102EB-4D7F-893A-2B59-C5C433053C65}"/>
              </a:ext>
            </a:extLst>
          </p:cNvPr>
          <p:cNvSpPr>
            <a:spLocks noGrp="1"/>
          </p:cNvSpPr>
          <p:nvPr>
            <p:ph idx="1"/>
          </p:nvPr>
        </p:nvSpPr>
        <p:spPr>
          <a:xfrm>
            <a:off x="838200" y="1825625"/>
            <a:ext cx="2703653" cy="4351338"/>
          </a:xfrm>
        </p:spPr>
        <p:txBody>
          <a:bodyPr>
            <a:normAutofit/>
          </a:bodyPr>
          <a:lstStyle/>
          <a:p>
            <a:pPr marL="0" indent="0">
              <a:buNone/>
            </a:pPr>
            <a:r>
              <a:rPr lang="en-GB" sz="1100" i="1" noProof="0" dirty="0">
                <a:effectLst/>
                <a:latin typeface="Arial" panose="020B0604020202020204" pitchFamily="34" charset="0"/>
                <a:cs typeface="Arial" panose="020B0604020202020204" pitchFamily="34" charset="0"/>
              </a:rPr>
              <a:t>Summary of Cross-Modal Patterns of Acoustic Cues for Discrete Emotions </a:t>
            </a:r>
            <a:endParaRPr lang="en-GB" sz="1100" noProof="0" dirty="0">
              <a:latin typeface="Arial" panose="020B0604020202020204" pitchFamily="34" charset="0"/>
              <a:cs typeface="Arial" panose="020B0604020202020204" pitchFamily="34" charset="0"/>
            </a:endParaRPr>
          </a:p>
          <a:p>
            <a:r>
              <a:rPr lang="en-GB" sz="1100" noProof="0" dirty="0">
                <a:effectLst/>
                <a:latin typeface="Arial" panose="020B0604020202020204" pitchFamily="34" charset="0"/>
                <a:cs typeface="Arial" panose="020B0604020202020204" pitchFamily="34" charset="0"/>
              </a:rPr>
              <a:t>P. N. </a:t>
            </a:r>
            <a:r>
              <a:rPr lang="en-GB" sz="1100" noProof="0" dirty="0" err="1">
                <a:effectLst/>
                <a:latin typeface="Arial" panose="020B0604020202020204" pitchFamily="34" charset="0"/>
                <a:cs typeface="Arial" panose="020B0604020202020204" pitchFamily="34" charset="0"/>
              </a:rPr>
              <a:t>Juslin</a:t>
            </a:r>
            <a:r>
              <a:rPr lang="en-GB" sz="1100" noProof="0" dirty="0">
                <a:effectLst/>
                <a:latin typeface="Arial" panose="020B0604020202020204" pitchFamily="34" charset="0"/>
                <a:cs typeface="Arial" panose="020B0604020202020204" pitchFamily="34" charset="0"/>
              </a:rPr>
              <a:t> &amp; P. </a:t>
            </a:r>
            <a:r>
              <a:rPr lang="en-GB" sz="1100" noProof="0" dirty="0" err="1">
                <a:effectLst/>
                <a:latin typeface="Arial" panose="020B0604020202020204" pitchFamily="34" charset="0"/>
                <a:cs typeface="Arial" panose="020B0604020202020204" pitchFamily="34" charset="0"/>
              </a:rPr>
              <a:t>Laukka</a:t>
            </a:r>
            <a:r>
              <a:rPr lang="en-GB" sz="1100" noProof="0" dirty="0">
                <a:effectLst/>
                <a:latin typeface="Arial" panose="020B0604020202020204" pitchFamily="34" charset="0"/>
                <a:cs typeface="Arial" panose="020B0604020202020204" pitchFamily="34" charset="0"/>
              </a:rPr>
              <a:t> (2003) </a:t>
            </a:r>
            <a:r>
              <a:rPr lang="en-GB" sz="1100" i="1" noProof="0" dirty="0">
                <a:effectLst/>
                <a:latin typeface="Arial" panose="020B0604020202020204" pitchFamily="34" charset="0"/>
                <a:cs typeface="Arial" panose="020B0604020202020204" pitchFamily="34" charset="0"/>
              </a:rPr>
              <a:t>Communication of Emotions in Vocal Expression and Music Performance: Different Channels, Same Code? </a:t>
            </a:r>
            <a:r>
              <a:rPr lang="en-GB" sz="1100" noProof="0" dirty="0">
                <a:effectLst/>
                <a:latin typeface="Arial" panose="020B0604020202020204" pitchFamily="34" charset="0"/>
                <a:cs typeface="Arial" panose="020B0604020202020204" pitchFamily="34" charset="0"/>
              </a:rPr>
              <a:t>Psychological Bulletin Vol. 129, No. 5, 770–814. </a:t>
            </a:r>
            <a:endParaRPr lang="en-GB" sz="1100" noProof="0" dirty="0">
              <a:latin typeface="Arial" panose="020B0604020202020204" pitchFamily="34" charset="0"/>
              <a:cs typeface="Arial" panose="020B0604020202020204" pitchFamily="34" charset="0"/>
            </a:endParaRPr>
          </a:p>
          <a:p>
            <a:endParaRPr lang="en-GB" sz="1100" noProof="0" dirty="0">
              <a:latin typeface="Arial" panose="020B0604020202020204" pitchFamily="34" charset="0"/>
              <a:cs typeface="Arial" panose="020B0604020202020204" pitchFamily="34" charset="0"/>
            </a:endParaRPr>
          </a:p>
        </p:txBody>
      </p:sp>
      <p:pic>
        <p:nvPicPr>
          <p:cNvPr id="3" name="Content Placeholder 5" descr="A text on a page&#10;&#10;AI-generated content may be incorrect.">
            <a:extLst>
              <a:ext uri="{FF2B5EF4-FFF2-40B4-BE49-F238E27FC236}">
                <a16:creationId xmlns:a16="http://schemas.microsoft.com/office/drawing/2014/main" id="{3ECCA1B5-B54D-7B9F-28F2-7493D2F822C1}"/>
              </a:ext>
            </a:extLst>
          </p:cNvPr>
          <p:cNvPicPr>
            <a:picLocks noChangeAspect="1"/>
          </p:cNvPicPr>
          <p:nvPr/>
        </p:nvPicPr>
        <p:blipFill>
          <a:blip r:embed="rId2"/>
          <a:stretch>
            <a:fillRect/>
          </a:stretch>
        </p:blipFill>
        <p:spPr>
          <a:xfrm>
            <a:off x="3920048" y="136524"/>
            <a:ext cx="8111982" cy="4468097"/>
          </a:xfrm>
          <a:prstGeom prst="rect">
            <a:avLst/>
          </a:prstGeom>
        </p:spPr>
      </p:pic>
      <p:pic>
        <p:nvPicPr>
          <p:cNvPr id="6" name="Content Placeholder 5">
            <a:extLst>
              <a:ext uri="{FF2B5EF4-FFF2-40B4-BE49-F238E27FC236}">
                <a16:creationId xmlns:a16="http://schemas.microsoft.com/office/drawing/2014/main" id="{FC59A06A-2415-D1AB-6508-8FB3F8A07A63}"/>
              </a:ext>
            </a:extLst>
          </p:cNvPr>
          <p:cNvPicPr>
            <a:picLocks noChangeAspect="1"/>
          </p:cNvPicPr>
          <p:nvPr/>
        </p:nvPicPr>
        <p:blipFill>
          <a:blip r:embed="rId3"/>
          <a:stretch>
            <a:fillRect/>
          </a:stretch>
        </p:blipFill>
        <p:spPr>
          <a:xfrm>
            <a:off x="300359" y="3294002"/>
            <a:ext cx="3461413" cy="3132579"/>
          </a:xfrm>
          <a:prstGeom prst="rect">
            <a:avLst/>
          </a:prstGeom>
        </p:spPr>
      </p:pic>
    </p:spTree>
    <p:extLst>
      <p:ext uri="{BB962C8B-B14F-4D97-AF65-F5344CB8AC3E}">
        <p14:creationId xmlns:p14="http://schemas.microsoft.com/office/powerpoint/2010/main" val="1548763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25F12-5E35-5EF6-C6A2-CADCBF8FD1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586512-1AEE-07CF-4AFE-FDCF348B7850}"/>
              </a:ext>
            </a:extLst>
          </p:cNvPr>
          <p:cNvSpPr>
            <a:spLocks noGrp="1"/>
          </p:cNvSpPr>
          <p:nvPr>
            <p:ph type="title"/>
          </p:nvPr>
        </p:nvSpPr>
        <p:spPr>
          <a:xfrm>
            <a:off x="838200" y="365125"/>
            <a:ext cx="3200400" cy="1325563"/>
          </a:xfrm>
        </p:spPr>
        <p:txBody>
          <a:bodyPr/>
          <a:lstStyle/>
          <a:p>
            <a:r>
              <a:rPr lang="en-GB" noProof="0" dirty="0"/>
              <a:t>Emotions in music</a:t>
            </a:r>
          </a:p>
        </p:txBody>
      </p:sp>
      <p:sp>
        <p:nvSpPr>
          <p:cNvPr id="4" name="Footer Placeholder 3">
            <a:extLst>
              <a:ext uri="{FF2B5EF4-FFF2-40B4-BE49-F238E27FC236}">
                <a16:creationId xmlns:a16="http://schemas.microsoft.com/office/drawing/2014/main" id="{22BEE8B9-E526-5C4F-47BE-F931F13C502B}"/>
              </a:ext>
            </a:extLst>
          </p:cNvPr>
          <p:cNvSpPr>
            <a:spLocks noGrp="1"/>
          </p:cNvSpPr>
          <p:nvPr>
            <p:ph type="ftr" sz="quarter" idx="11"/>
          </p:nvPr>
        </p:nvSpPr>
        <p:spPr/>
        <p:txBody>
          <a:bodyPr/>
          <a:lstStyle/>
          <a:p>
            <a:r>
              <a:rPr lang="en-GB" noProof="0"/>
              <a:t>Measuring intention and emotional involvement in jazz improvisations - Anna Jordanous</a:t>
            </a:r>
            <a:endParaRPr lang="en-GB" noProof="0" dirty="0"/>
          </a:p>
        </p:txBody>
      </p:sp>
      <p:sp>
        <p:nvSpPr>
          <p:cNvPr id="5" name="Content Placeholder 4">
            <a:extLst>
              <a:ext uri="{FF2B5EF4-FFF2-40B4-BE49-F238E27FC236}">
                <a16:creationId xmlns:a16="http://schemas.microsoft.com/office/drawing/2014/main" id="{2A2280E7-2B9C-D2A3-5B30-6C60F9F086D3}"/>
              </a:ext>
            </a:extLst>
          </p:cNvPr>
          <p:cNvSpPr>
            <a:spLocks noGrp="1"/>
          </p:cNvSpPr>
          <p:nvPr>
            <p:ph idx="1"/>
          </p:nvPr>
        </p:nvSpPr>
        <p:spPr>
          <a:xfrm>
            <a:off x="838200" y="1825625"/>
            <a:ext cx="2703653" cy="4351338"/>
          </a:xfrm>
        </p:spPr>
        <p:txBody>
          <a:bodyPr>
            <a:normAutofit/>
          </a:bodyPr>
          <a:lstStyle/>
          <a:p>
            <a:pPr marL="0" indent="0">
              <a:buNone/>
            </a:pPr>
            <a:r>
              <a:rPr lang="en-GB" sz="1100" i="1" noProof="0" dirty="0">
                <a:effectLst/>
                <a:latin typeface="Arial" panose="020B0604020202020204" pitchFamily="34" charset="0"/>
                <a:cs typeface="Arial" panose="020B0604020202020204" pitchFamily="34" charset="0"/>
              </a:rPr>
              <a:t>Summary of Cross-Modal Patterns of Acoustic Cues for Discrete Emotions </a:t>
            </a:r>
            <a:endParaRPr lang="en-GB" sz="1100" noProof="0" dirty="0">
              <a:latin typeface="Arial" panose="020B0604020202020204" pitchFamily="34" charset="0"/>
              <a:cs typeface="Arial" panose="020B0604020202020204" pitchFamily="34" charset="0"/>
            </a:endParaRPr>
          </a:p>
          <a:p>
            <a:r>
              <a:rPr lang="en-GB" sz="1100" noProof="0" dirty="0">
                <a:effectLst/>
                <a:latin typeface="Arial" panose="020B0604020202020204" pitchFamily="34" charset="0"/>
                <a:cs typeface="Arial" panose="020B0604020202020204" pitchFamily="34" charset="0"/>
              </a:rPr>
              <a:t>P. N. </a:t>
            </a:r>
            <a:r>
              <a:rPr lang="en-GB" sz="1100" noProof="0" dirty="0" err="1">
                <a:effectLst/>
                <a:latin typeface="Arial" panose="020B0604020202020204" pitchFamily="34" charset="0"/>
                <a:cs typeface="Arial" panose="020B0604020202020204" pitchFamily="34" charset="0"/>
              </a:rPr>
              <a:t>Juslin</a:t>
            </a:r>
            <a:r>
              <a:rPr lang="en-GB" sz="1100" noProof="0" dirty="0">
                <a:effectLst/>
                <a:latin typeface="Arial" panose="020B0604020202020204" pitchFamily="34" charset="0"/>
                <a:cs typeface="Arial" panose="020B0604020202020204" pitchFamily="34" charset="0"/>
              </a:rPr>
              <a:t> &amp; P. </a:t>
            </a:r>
            <a:r>
              <a:rPr lang="en-GB" sz="1100" noProof="0" dirty="0" err="1">
                <a:effectLst/>
                <a:latin typeface="Arial" panose="020B0604020202020204" pitchFamily="34" charset="0"/>
                <a:cs typeface="Arial" panose="020B0604020202020204" pitchFamily="34" charset="0"/>
              </a:rPr>
              <a:t>Laukka</a:t>
            </a:r>
            <a:r>
              <a:rPr lang="en-GB" sz="1100" noProof="0" dirty="0">
                <a:effectLst/>
                <a:latin typeface="Arial" panose="020B0604020202020204" pitchFamily="34" charset="0"/>
                <a:cs typeface="Arial" panose="020B0604020202020204" pitchFamily="34" charset="0"/>
              </a:rPr>
              <a:t> (2003) </a:t>
            </a:r>
            <a:r>
              <a:rPr lang="en-GB" sz="1100" i="1" noProof="0" dirty="0">
                <a:effectLst/>
                <a:latin typeface="Arial" panose="020B0604020202020204" pitchFamily="34" charset="0"/>
                <a:cs typeface="Arial" panose="020B0604020202020204" pitchFamily="34" charset="0"/>
              </a:rPr>
              <a:t>Communication of Emotions in Vocal Expression and Music Performance: Different Channels, Same Code? </a:t>
            </a:r>
            <a:r>
              <a:rPr lang="en-GB" sz="1100" noProof="0" dirty="0">
                <a:effectLst/>
                <a:latin typeface="Arial" panose="020B0604020202020204" pitchFamily="34" charset="0"/>
                <a:cs typeface="Arial" panose="020B0604020202020204" pitchFamily="34" charset="0"/>
              </a:rPr>
              <a:t>Psychological Bulletin Vol. 129, No. 5, 770–814. </a:t>
            </a:r>
            <a:endParaRPr lang="en-GB" sz="1100" noProof="0" dirty="0">
              <a:latin typeface="Arial" panose="020B0604020202020204" pitchFamily="34" charset="0"/>
              <a:cs typeface="Arial" panose="020B0604020202020204" pitchFamily="34" charset="0"/>
            </a:endParaRPr>
          </a:p>
          <a:p>
            <a:endParaRPr lang="en-GB" sz="1100" noProof="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170EBF97-9509-3225-4D49-2D8CB0326448}"/>
              </a:ext>
            </a:extLst>
          </p:cNvPr>
          <p:cNvGraphicFramePr>
            <a:graphicFrameLocks noGrp="1"/>
          </p:cNvGraphicFramePr>
          <p:nvPr/>
        </p:nvGraphicFramePr>
        <p:xfrm>
          <a:off x="4064000" y="0"/>
          <a:ext cx="8128000" cy="6685280"/>
        </p:xfrm>
        <a:graphic>
          <a:graphicData uri="http://schemas.openxmlformats.org/drawingml/2006/table">
            <a:tbl>
              <a:tblPr firstRow="1" bandRow="1">
                <a:tableStyleId>{5C22544A-7EE6-4342-B048-85BDC9FD1C3A}</a:tableStyleId>
              </a:tblPr>
              <a:tblGrid>
                <a:gridCol w="1394106">
                  <a:extLst>
                    <a:ext uri="{9D8B030D-6E8A-4147-A177-3AD203B41FA5}">
                      <a16:colId xmlns:a16="http://schemas.microsoft.com/office/drawing/2014/main" val="4119210831"/>
                    </a:ext>
                  </a:extLst>
                </a:gridCol>
                <a:gridCol w="6733894">
                  <a:extLst>
                    <a:ext uri="{9D8B030D-6E8A-4147-A177-3AD203B41FA5}">
                      <a16:colId xmlns:a16="http://schemas.microsoft.com/office/drawing/2014/main" val="1915277551"/>
                    </a:ext>
                  </a:extLst>
                </a:gridCol>
              </a:tblGrid>
              <a:tr h="370840">
                <a:tc>
                  <a:txBody>
                    <a:bodyPr/>
                    <a:lstStyle/>
                    <a:p>
                      <a:r>
                        <a:rPr lang="en-GB" sz="1800" noProof="0" dirty="0">
                          <a:effectLst/>
                          <a:latin typeface="Times"/>
                        </a:rPr>
                        <a:t>Emotion</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Acoustic cues (vocal expression/music performance) </a:t>
                      </a:r>
                      <a:endParaRPr lang="en-GB" noProof="0" dirty="0"/>
                    </a:p>
                  </a:txBody>
                  <a:tcPr/>
                </a:tc>
                <a:extLst>
                  <a:ext uri="{0D108BD9-81ED-4DB2-BD59-A6C34878D82A}">
                    <a16:rowId xmlns:a16="http://schemas.microsoft.com/office/drawing/2014/main" val="2930849006"/>
                  </a:ext>
                </a:extLst>
              </a:tr>
              <a:tr h="370840">
                <a:tc>
                  <a:txBody>
                    <a:bodyPr/>
                    <a:lstStyle/>
                    <a:p>
                      <a:r>
                        <a:rPr lang="en-GB" sz="1800" noProof="0" dirty="0">
                          <a:effectLst/>
                          <a:latin typeface="Times"/>
                        </a:rPr>
                        <a:t>Anger</a:t>
                      </a:r>
                      <a:endParaRPr lang="en-GB" noProof="0" dirty="0"/>
                    </a:p>
                  </a:txBody>
                  <a:tcPr/>
                </a:tc>
                <a:tc>
                  <a:txBody>
                    <a:bodyPr/>
                    <a:lstStyle/>
                    <a:p>
                      <a:r>
                        <a:rPr lang="en-GB" sz="1800" noProof="0" dirty="0">
                          <a:effectLst/>
                          <a:latin typeface="Times"/>
                        </a:rPr>
                        <a:t>Fast speech rate/tempo, high voice intensity/sound level, much voice intensity/sound level variability, much high-frequency energy, high F0/pitch level, much F0/pitch variability, rising F0/pitch contour, fast voice onsets/tone attacks, and microstructural irregularity</a:t>
                      </a:r>
                      <a:endParaRPr lang="en-GB" noProof="0" dirty="0"/>
                    </a:p>
                  </a:txBody>
                  <a:tcPr/>
                </a:tc>
                <a:extLst>
                  <a:ext uri="{0D108BD9-81ED-4DB2-BD59-A6C34878D82A}">
                    <a16:rowId xmlns:a16="http://schemas.microsoft.com/office/drawing/2014/main" val="901836770"/>
                  </a:ext>
                </a:extLst>
              </a:tr>
              <a:tr h="370840">
                <a:tc>
                  <a:txBody>
                    <a:bodyPr/>
                    <a:lstStyle/>
                    <a:p>
                      <a:r>
                        <a:rPr lang="en-GB" sz="1800" noProof="0" dirty="0">
                          <a:effectLst/>
                          <a:latin typeface="Times"/>
                        </a:rPr>
                        <a:t>Fear</a:t>
                      </a:r>
                      <a:endParaRPr lang="en-GB" noProof="0" dirty="0"/>
                    </a:p>
                  </a:txBody>
                  <a:tcPr/>
                </a:tc>
                <a:tc>
                  <a:txBody>
                    <a:bodyPr/>
                    <a:lstStyle/>
                    <a:p>
                      <a:r>
                        <a:rPr lang="en-GB" sz="1800" noProof="0" dirty="0">
                          <a:effectLst/>
                          <a:latin typeface="Times"/>
                        </a:rPr>
                        <a:t>Fast speech rate/tempo, low voice intensity/sound level (except in panic fear), much voice intensity/sound level variability, little high-frequency energy, high F0/pitch level, little F0/pitch variability, rising F0/pitch contour, and a lot of microstructural irregularity </a:t>
                      </a:r>
                      <a:endParaRPr lang="en-GB" noProof="0" dirty="0"/>
                    </a:p>
                  </a:txBody>
                  <a:tcPr/>
                </a:tc>
                <a:extLst>
                  <a:ext uri="{0D108BD9-81ED-4DB2-BD59-A6C34878D82A}">
                    <a16:rowId xmlns:a16="http://schemas.microsoft.com/office/drawing/2014/main" val="1928615167"/>
                  </a:ext>
                </a:extLst>
              </a:tr>
              <a:tr h="370840">
                <a:tc>
                  <a:txBody>
                    <a:bodyPr/>
                    <a:lstStyle/>
                    <a:p>
                      <a:r>
                        <a:rPr lang="en-GB" sz="1800" noProof="0" dirty="0">
                          <a:effectLst/>
                          <a:latin typeface="Times"/>
                        </a:rPr>
                        <a:t>Happiness</a:t>
                      </a:r>
                      <a:endParaRPr lang="en-GB" noProof="0" dirty="0"/>
                    </a:p>
                  </a:txBody>
                  <a:tcPr/>
                </a:tc>
                <a:tc>
                  <a:txBody>
                    <a:bodyPr/>
                    <a:lstStyle/>
                    <a:p>
                      <a:r>
                        <a:rPr lang="en-GB" sz="1800" noProof="0" dirty="0">
                          <a:effectLst/>
                          <a:latin typeface="Times"/>
                        </a:rPr>
                        <a:t>Fast speech rate/tempo, medium–high voice intensity/sound level, medium high-frequency energy, high F0/pitch level, much F0/pitch variability, rising F0/pitch contour, fast voice onsets/tone attacks, and very little microstructural regularity </a:t>
                      </a:r>
                      <a:endParaRPr lang="en-GB" noProof="0" dirty="0"/>
                    </a:p>
                  </a:txBody>
                  <a:tcPr/>
                </a:tc>
                <a:extLst>
                  <a:ext uri="{0D108BD9-81ED-4DB2-BD59-A6C34878D82A}">
                    <a16:rowId xmlns:a16="http://schemas.microsoft.com/office/drawing/2014/main" val="41049455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Sadness </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 slow voice onsets/tone attacks, and microstructural irregularity </a:t>
                      </a:r>
                      <a:endParaRPr lang="en-GB" noProof="0" dirty="0"/>
                    </a:p>
                  </a:txBody>
                  <a:tcPr/>
                </a:tc>
                <a:extLst>
                  <a:ext uri="{0D108BD9-81ED-4DB2-BD59-A6C34878D82A}">
                    <a16:rowId xmlns:a16="http://schemas.microsoft.com/office/drawing/2014/main" val="3288569246"/>
                  </a:ext>
                </a:extLst>
              </a:tr>
              <a:tr h="370840">
                <a:tc>
                  <a:txBody>
                    <a:bodyPr/>
                    <a:lstStyle/>
                    <a:p>
                      <a:r>
                        <a:rPr lang="en-GB" sz="1800" noProof="0" dirty="0">
                          <a:effectLst/>
                          <a:latin typeface="Times"/>
                        </a:rPr>
                        <a:t>Tenderness</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contours, slow voice onsets/tone attacks, and microstructural regularity </a:t>
                      </a:r>
                      <a:endParaRPr lang="en-GB" noProof="0" dirty="0"/>
                    </a:p>
                  </a:txBody>
                  <a:tcPr/>
                </a:tc>
                <a:extLst>
                  <a:ext uri="{0D108BD9-81ED-4DB2-BD59-A6C34878D82A}">
                    <a16:rowId xmlns:a16="http://schemas.microsoft.com/office/drawing/2014/main" val="367315893"/>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GB" i="1" noProof="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i="1" noProof="0" dirty="0">
                          <a:effectLst/>
                          <a:latin typeface="Times"/>
                        </a:rPr>
                        <a:t>Note. F0 </a:t>
                      </a:r>
                      <a:r>
                        <a:rPr lang="en-GB" sz="1800" i="1" noProof="0" dirty="0">
                          <a:effectLst/>
                          <a:latin typeface="Universal"/>
                        </a:rPr>
                        <a:t> </a:t>
                      </a:r>
                      <a:r>
                        <a:rPr lang="en-GB" sz="1800" i="1" noProof="0" dirty="0">
                          <a:effectLst/>
                          <a:latin typeface="Times"/>
                        </a:rPr>
                        <a:t>fundamental frequency. </a:t>
                      </a:r>
                      <a:endParaRPr lang="en-GB" i="1" noProof="0" dirty="0"/>
                    </a:p>
                  </a:txBody>
                  <a:tcPr/>
                </a:tc>
                <a:extLst>
                  <a:ext uri="{0D108BD9-81ED-4DB2-BD59-A6C34878D82A}">
                    <a16:rowId xmlns:a16="http://schemas.microsoft.com/office/drawing/2014/main" val="3965701261"/>
                  </a:ext>
                </a:extLst>
              </a:tr>
            </a:tbl>
          </a:graphicData>
        </a:graphic>
      </p:graphicFrame>
      <p:pic>
        <p:nvPicPr>
          <p:cNvPr id="6" name="Content Placeholder 5">
            <a:extLst>
              <a:ext uri="{FF2B5EF4-FFF2-40B4-BE49-F238E27FC236}">
                <a16:creationId xmlns:a16="http://schemas.microsoft.com/office/drawing/2014/main" id="{0A2DC022-5787-7F8D-14D0-8C39C6AD2DBF}"/>
              </a:ext>
            </a:extLst>
          </p:cNvPr>
          <p:cNvPicPr>
            <a:picLocks noChangeAspect="1"/>
          </p:cNvPicPr>
          <p:nvPr/>
        </p:nvPicPr>
        <p:blipFill>
          <a:blip r:embed="rId2"/>
          <a:stretch>
            <a:fillRect/>
          </a:stretch>
        </p:blipFill>
        <p:spPr>
          <a:xfrm>
            <a:off x="425819" y="3459579"/>
            <a:ext cx="3351708" cy="3033296"/>
          </a:xfrm>
          <a:prstGeom prst="rect">
            <a:avLst/>
          </a:prstGeom>
        </p:spPr>
      </p:pic>
    </p:spTree>
    <p:extLst>
      <p:ext uri="{BB962C8B-B14F-4D97-AF65-F5344CB8AC3E}">
        <p14:creationId xmlns:p14="http://schemas.microsoft.com/office/powerpoint/2010/main" val="2765514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C54B9-1FD0-0747-53A2-F5B0F5529A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0AD196-86DA-A283-24E9-53B7079CE747}"/>
              </a:ext>
            </a:extLst>
          </p:cNvPr>
          <p:cNvSpPr>
            <a:spLocks noGrp="1"/>
          </p:cNvSpPr>
          <p:nvPr>
            <p:ph type="title"/>
          </p:nvPr>
        </p:nvSpPr>
        <p:spPr/>
        <p:txBody>
          <a:bodyPr/>
          <a:lstStyle/>
          <a:p>
            <a:r>
              <a:rPr lang="en-GB" noProof="0" dirty="0"/>
              <a:t>What do I need?</a:t>
            </a:r>
          </a:p>
        </p:txBody>
      </p:sp>
      <p:sp>
        <p:nvSpPr>
          <p:cNvPr id="3" name="Content Placeholder 2">
            <a:extLst>
              <a:ext uri="{FF2B5EF4-FFF2-40B4-BE49-F238E27FC236}">
                <a16:creationId xmlns:a16="http://schemas.microsoft.com/office/drawing/2014/main" id="{15B9F52F-EC55-DB85-AEDE-6AAC889DF274}"/>
              </a:ext>
            </a:extLst>
          </p:cNvPr>
          <p:cNvSpPr>
            <a:spLocks noGrp="1"/>
          </p:cNvSpPr>
          <p:nvPr>
            <p:ph idx="1"/>
          </p:nvPr>
        </p:nvSpPr>
        <p:spPr>
          <a:xfrm>
            <a:off x="208345" y="1435261"/>
            <a:ext cx="11829326" cy="4741702"/>
          </a:xfrm>
        </p:spPr>
        <p:txBody>
          <a:bodyPr>
            <a:noAutofit/>
          </a:bodyPr>
          <a:lstStyle/>
          <a:p>
            <a:pPr marL="0" indent="0">
              <a:buNone/>
            </a:pPr>
            <a:r>
              <a:rPr lang="en-GB" sz="2400" noProof="0" dirty="0"/>
              <a:t>• data ranking most creative improvisations</a:t>
            </a:r>
            <a:br>
              <a:rPr lang="en-GB" sz="2400" noProof="0" dirty="0"/>
            </a:br>
            <a:r>
              <a:rPr lang="en-GB" sz="2400" noProof="0" dirty="0"/>
              <a:t>• data for multiple improvisations</a:t>
            </a:r>
            <a:br>
              <a:rPr lang="en-GB" sz="2400" noProof="0" dirty="0"/>
            </a:br>
            <a:r>
              <a:rPr lang="en-GB" sz="2400" noProof="0" dirty="0"/>
              <a:t>• ml model </a:t>
            </a:r>
            <a:r>
              <a:rPr lang="en-GB" sz="2400" noProof="0" dirty="0" err="1"/>
              <a:t>eg</a:t>
            </a:r>
            <a:r>
              <a:rPr lang="en-GB" sz="2400" noProof="0" dirty="0"/>
              <a:t> transformer trained on valence/arousal (</a:t>
            </a:r>
            <a:r>
              <a:rPr lang="en-GB" sz="2400" noProof="0" dirty="0" err="1"/>
              <a:t>soleymani</a:t>
            </a:r>
            <a:r>
              <a:rPr lang="en-GB" sz="2400" noProof="0" dirty="0"/>
              <a:t> et al?) - </a:t>
            </a:r>
            <a:r>
              <a:rPr lang="en-GB" sz="2400" noProof="0" dirty="0" err="1"/>
              <a:t>benetos</a:t>
            </a:r>
            <a:r>
              <a:rPr lang="en-GB" sz="2400" noProof="0" dirty="0"/>
              <a:t> et al 2021? Assumption that git repo using </a:t>
            </a:r>
            <a:r>
              <a:rPr lang="en-GB" sz="2400" noProof="0" dirty="0" err="1"/>
              <a:t>Spotipy</a:t>
            </a:r>
            <a:r>
              <a:rPr lang="en-GB" sz="2400" noProof="0" dirty="0"/>
              <a:t> won't work any more</a:t>
            </a:r>
            <a:br>
              <a:rPr lang="en-GB" sz="2400" noProof="0" dirty="0"/>
            </a:br>
            <a:r>
              <a:rPr lang="en-GB" sz="2400" noProof="0" dirty="0"/>
              <a:t>• library to calculate J&amp;L features - </a:t>
            </a:r>
            <a:r>
              <a:rPr lang="en-GB" sz="2400" noProof="0" dirty="0" err="1"/>
              <a:t>librosa</a:t>
            </a:r>
            <a:r>
              <a:rPr lang="en-GB" sz="2400" noProof="0" dirty="0"/>
              <a:t>? Super collider?</a:t>
            </a:r>
            <a:br>
              <a:rPr lang="en-GB" sz="2400" noProof="0" dirty="0"/>
            </a:br>
            <a:r>
              <a:rPr lang="en-GB" sz="2400" noProof="0" dirty="0"/>
              <a:t>• do I want to get human input for validation? Or is the ranking enough?</a:t>
            </a:r>
            <a:br>
              <a:rPr lang="en-GB" sz="2400" noProof="0" dirty="0"/>
            </a:br>
            <a:r>
              <a:rPr lang="en-GB" sz="2400" noProof="0" dirty="0"/>
              <a:t>• Data on popularity of artists in dataset (</a:t>
            </a:r>
            <a:r>
              <a:rPr lang="en-GB" sz="2400" noProof="0" dirty="0" err="1"/>
              <a:t>spotipy</a:t>
            </a:r>
            <a:r>
              <a:rPr lang="en-GB" sz="2400" noProof="0" dirty="0"/>
              <a:t>?)</a:t>
            </a:r>
            <a:br>
              <a:rPr lang="en-GB" sz="2400" noProof="0" dirty="0"/>
            </a:br>
            <a:r>
              <a:rPr lang="en-GB" sz="2400" noProof="0" dirty="0"/>
              <a:t>• Literature survey on MER music emotion recognition, especially anything looking at creativity- MAY INFLUENCE METHOD</a:t>
            </a:r>
            <a:br>
              <a:rPr lang="en-GB" sz="2400" noProof="0" dirty="0"/>
            </a:br>
            <a:r>
              <a:rPr lang="en-GB" sz="2400" noProof="0" dirty="0"/>
              <a:t>• Stats method to analyse results across songs</a:t>
            </a:r>
            <a:br>
              <a:rPr lang="en-GB" sz="2400" noProof="0" dirty="0"/>
            </a:br>
            <a:r>
              <a:rPr lang="en-GB" sz="2400" noProof="0" dirty="0"/>
              <a:t>• organising data into sets for analysis, need to cross check against data on </a:t>
            </a:r>
            <a:r>
              <a:rPr lang="en-GB" sz="2400" noProof="0" dirty="0" err="1"/>
              <a:t>popularity+year</a:t>
            </a:r>
            <a:r>
              <a:rPr lang="en-GB" sz="2400" noProof="0" dirty="0"/>
              <a:t> as well as matching across a lead sheet</a:t>
            </a:r>
            <a:br>
              <a:rPr lang="en-GB" sz="2400" noProof="0" dirty="0"/>
            </a:br>
            <a:r>
              <a:rPr lang="en-GB" sz="2400" noProof="0" dirty="0"/>
              <a:t>• check for different songs with same name </a:t>
            </a:r>
            <a:r>
              <a:rPr lang="en-GB" sz="2400" noProof="0" dirty="0" err="1"/>
              <a:t>eg</a:t>
            </a:r>
            <a:r>
              <a:rPr lang="en-GB" sz="2400" noProof="0" dirty="0"/>
              <a:t> moaning</a:t>
            </a:r>
          </a:p>
        </p:txBody>
      </p:sp>
      <p:sp>
        <p:nvSpPr>
          <p:cNvPr id="4" name="Footer Placeholder 3">
            <a:extLst>
              <a:ext uri="{FF2B5EF4-FFF2-40B4-BE49-F238E27FC236}">
                <a16:creationId xmlns:a16="http://schemas.microsoft.com/office/drawing/2014/main" id="{E4428532-8ADA-BBBE-F8D0-58099D2169FC}"/>
              </a:ext>
            </a:extLst>
          </p:cNvPr>
          <p:cNvSpPr>
            <a:spLocks noGrp="1"/>
          </p:cNvSpPr>
          <p:nvPr>
            <p:ph type="ftr" sz="quarter" idx="11"/>
          </p:nvPr>
        </p:nvSpPr>
        <p:spPr/>
        <p:txBody>
          <a:bodyPr/>
          <a:lstStyle/>
          <a:p>
            <a:r>
              <a:rPr lang="en-GB" noProof="0"/>
              <a:t>Measuring intention and emotional involvement in jazz improvisations - Anna Jordanous</a:t>
            </a:r>
            <a:endParaRPr lang="en-GB" noProof="0" dirty="0"/>
          </a:p>
        </p:txBody>
      </p:sp>
    </p:spTree>
    <p:extLst>
      <p:ext uri="{BB962C8B-B14F-4D97-AF65-F5344CB8AC3E}">
        <p14:creationId xmlns:p14="http://schemas.microsoft.com/office/powerpoint/2010/main" val="2555163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E01CC-DD6C-731B-2180-8BF6C12B79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03595B-AECA-85CC-6C4B-85EEB522993B}"/>
              </a:ext>
            </a:extLst>
          </p:cNvPr>
          <p:cNvSpPr>
            <a:spLocks noGrp="1"/>
          </p:cNvSpPr>
          <p:nvPr>
            <p:ph type="title"/>
          </p:nvPr>
        </p:nvSpPr>
        <p:spPr/>
        <p:txBody>
          <a:bodyPr/>
          <a:lstStyle/>
          <a:p>
            <a:r>
              <a:rPr lang="en-GB" noProof="0" dirty="0"/>
              <a:t>Data</a:t>
            </a:r>
          </a:p>
        </p:txBody>
      </p:sp>
      <p:sp>
        <p:nvSpPr>
          <p:cNvPr id="3" name="Content Placeholder 2">
            <a:extLst>
              <a:ext uri="{FF2B5EF4-FFF2-40B4-BE49-F238E27FC236}">
                <a16:creationId xmlns:a16="http://schemas.microsoft.com/office/drawing/2014/main" id="{4CC628AE-D7A2-0441-5AD5-21FE721B1985}"/>
              </a:ext>
            </a:extLst>
          </p:cNvPr>
          <p:cNvSpPr>
            <a:spLocks noGrp="1"/>
          </p:cNvSpPr>
          <p:nvPr>
            <p:ph idx="1"/>
          </p:nvPr>
        </p:nvSpPr>
        <p:spPr>
          <a:xfrm>
            <a:off x="208345" y="1435261"/>
            <a:ext cx="11829326" cy="4741702"/>
          </a:xfrm>
        </p:spPr>
        <p:txBody>
          <a:bodyPr>
            <a:noAutofit/>
          </a:bodyPr>
          <a:lstStyle/>
          <a:p>
            <a:pPr marL="0" indent="0">
              <a:buNone/>
            </a:pPr>
            <a:r>
              <a:rPr lang="en-GB" sz="2400" noProof="0" dirty="0"/>
              <a:t>Audio:</a:t>
            </a:r>
          </a:p>
          <a:p>
            <a:pPr marL="0" indent="0">
              <a:buNone/>
            </a:pPr>
            <a:r>
              <a:rPr lang="en-GB" sz="2400" noProof="0" dirty="0"/>
              <a:t>Filosax </a:t>
            </a:r>
            <a:r>
              <a:rPr lang="en-GB" sz="2400" noProof="0" dirty="0">
                <a:hlinkClick r:id="rId2"/>
              </a:rPr>
              <a:t>https://dave-foster.github.io/filosax/</a:t>
            </a:r>
            <a:endParaRPr lang="en-GB" sz="2400" noProof="0" dirty="0">
              <a:hlinkClick r:id="rId3"/>
            </a:endParaRPr>
          </a:p>
          <a:p>
            <a:pPr marL="0" indent="0">
              <a:buNone/>
            </a:pPr>
            <a:r>
              <a:rPr lang="en-GB" sz="2400" noProof="0" dirty="0" err="1"/>
              <a:t>Jordan:Jazz</a:t>
            </a:r>
            <a:r>
              <a:rPr lang="en-GB" sz="2400" noProof="0" dirty="0"/>
              <a:t> </a:t>
            </a:r>
            <a:r>
              <a:rPr lang="en-GB" sz="2400" noProof="0" dirty="0">
                <a:hlinkClick r:id="rId3"/>
              </a:rPr>
              <a:t>https://github.com/jblsmith/ma-thesis</a:t>
            </a:r>
            <a:endParaRPr lang="en-GB" sz="2400" noProof="0" dirty="0"/>
          </a:p>
          <a:p>
            <a:pPr marL="0" indent="0">
              <a:buNone/>
            </a:pPr>
            <a:r>
              <a:rPr lang="en-GB" sz="2400" noProof="0" dirty="0"/>
              <a:t>RWC Music Database </a:t>
            </a:r>
            <a:r>
              <a:rPr lang="en-GB" sz="2400" noProof="0" dirty="0">
                <a:hlinkClick r:id="rId4"/>
              </a:rPr>
              <a:t>http://staff.aist.go.jp/m.goto/RWC-MDB/</a:t>
            </a:r>
            <a:r>
              <a:rPr lang="en-GB" sz="2400" noProof="0" dirty="0"/>
              <a:t> Jazz Music Database</a:t>
            </a:r>
          </a:p>
          <a:p>
            <a:pPr marL="0" indent="0">
              <a:buNone/>
            </a:pPr>
            <a:endParaRPr lang="en-GB" sz="2400" noProof="0" dirty="0"/>
          </a:p>
          <a:p>
            <a:pPr marL="0" indent="0">
              <a:buNone/>
            </a:pPr>
            <a:r>
              <a:rPr lang="en-GB" sz="2400" noProof="0" dirty="0"/>
              <a:t>Weimar Jazz database </a:t>
            </a:r>
            <a:r>
              <a:rPr lang="en-GB" sz="2400" noProof="0" dirty="0">
                <a:hlinkClick r:id="rId5"/>
              </a:rPr>
              <a:t>https://jazzomat.hfm-weimar.de/dbformat/dboverview.html</a:t>
            </a:r>
            <a:r>
              <a:rPr lang="en-GB" sz="2400" noProof="0" dirty="0"/>
              <a:t> </a:t>
            </a:r>
          </a:p>
          <a:p>
            <a:pPr marL="0" indent="0">
              <a:buNone/>
            </a:pPr>
            <a:r>
              <a:rPr lang="en-GB" sz="2400" dirty="0"/>
              <a:t>DTL1000 (dig that lick) </a:t>
            </a:r>
            <a:r>
              <a:rPr lang="en-GB" sz="2400" dirty="0">
                <a:hlinkClick r:id="rId6"/>
              </a:rPr>
              <a:t>https://reshare.ukdataservice.ac.uk/854781/</a:t>
            </a:r>
            <a:r>
              <a:rPr lang="en-GB" sz="2400" dirty="0"/>
              <a:t> </a:t>
            </a:r>
            <a:r>
              <a:rPr lang="en-GB" sz="2400" dirty="0">
                <a:hlinkClick r:id="rId7"/>
              </a:rPr>
              <a:t>https://dig-that-lick.eecs.qmul.ac.uk/index.html</a:t>
            </a:r>
            <a:r>
              <a:rPr lang="en-GB" sz="2400" dirty="0"/>
              <a:t> </a:t>
            </a:r>
            <a:r>
              <a:rPr lang="en-GB" sz="2400" dirty="0">
                <a:hlinkClick r:id="rId8"/>
              </a:rPr>
              <a:t>https://osf.io/6jm8x</a:t>
            </a:r>
            <a:r>
              <a:rPr lang="en-GB" sz="2400" dirty="0"/>
              <a:t> </a:t>
            </a:r>
            <a:endParaRPr lang="en-GB" sz="2400" noProof="0" dirty="0"/>
          </a:p>
        </p:txBody>
      </p:sp>
      <p:sp>
        <p:nvSpPr>
          <p:cNvPr id="4" name="Footer Placeholder 3">
            <a:extLst>
              <a:ext uri="{FF2B5EF4-FFF2-40B4-BE49-F238E27FC236}">
                <a16:creationId xmlns:a16="http://schemas.microsoft.com/office/drawing/2014/main" id="{F97CA4F5-A91D-C70A-03B6-8D7187E7E666}"/>
              </a:ext>
            </a:extLst>
          </p:cNvPr>
          <p:cNvSpPr>
            <a:spLocks noGrp="1"/>
          </p:cNvSpPr>
          <p:nvPr>
            <p:ph type="ftr" sz="quarter" idx="11"/>
          </p:nvPr>
        </p:nvSpPr>
        <p:spPr/>
        <p:txBody>
          <a:bodyPr/>
          <a:lstStyle/>
          <a:p>
            <a:r>
              <a:rPr lang="en-GB" noProof="0"/>
              <a:t>Measuring intention and emotional involvement in jazz improvisations - Anna Jordanous</a:t>
            </a:r>
            <a:endParaRPr lang="en-GB" noProof="0" dirty="0"/>
          </a:p>
        </p:txBody>
      </p:sp>
    </p:spTree>
    <p:extLst>
      <p:ext uri="{BB962C8B-B14F-4D97-AF65-F5344CB8AC3E}">
        <p14:creationId xmlns:p14="http://schemas.microsoft.com/office/powerpoint/2010/main" val="3922686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86552-4CDE-6C58-CA1C-B4390F0241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13FC8-4251-6E14-8871-76C2D91FC519}"/>
              </a:ext>
            </a:extLst>
          </p:cNvPr>
          <p:cNvSpPr>
            <a:spLocks noGrp="1"/>
          </p:cNvSpPr>
          <p:nvPr>
            <p:ph type="title"/>
          </p:nvPr>
        </p:nvSpPr>
        <p:spPr/>
        <p:txBody>
          <a:bodyPr anchor="ctr">
            <a:normAutofit/>
          </a:bodyPr>
          <a:lstStyle/>
          <a:p>
            <a:r>
              <a:rPr lang="en-GB" noProof="0" dirty="0"/>
              <a:t>Methodology</a:t>
            </a:r>
          </a:p>
        </p:txBody>
      </p:sp>
      <p:sp>
        <p:nvSpPr>
          <p:cNvPr id="3" name="Content Placeholder 2">
            <a:extLst>
              <a:ext uri="{FF2B5EF4-FFF2-40B4-BE49-F238E27FC236}">
                <a16:creationId xmlns:a16="http://schemas.microsoft.com/office/drawing/2014/main" id="{CAC504D3-0D84-98C4-E714-6D54B03B7862}"/>
              </a:ext>
            </a:extLst>
          </p:cNvPr>
          <p:cNvSpPr>
            <a:spLocks noGrp="1"/>
          </p:cNvSpPr>
          <p:nvPr>
            <p:ph idx="1"/>
          </p:nvPr>
        </p:nvSpPr>
        <p:spPr/>
        <p:txBody>
          <a:bodyPr>
            <a:normAutofit/>
          </a:bodyPr>
          <a:lstStyle/>
          <a:p>
            <a:pPr marL="0" indent="0">
              <a:buNone/>
            </a:pPr>
            <a:r>
              <a:rPr lang="en-GB" sz="2400" b="0" i="0" noProof="0" dirty="0">
                <a:effectLst/>
              </a:rPr>
              <a:t>• collect data as above</a:t>
            </a:r>
            <a:br>
              <a:rPr lang="en-GB" sz="2400" noProof="0" dirty="0"/>
            </a:br>
            <a:r>
              <a:rPr lang="en-GB" sz="2400" b="0" i="0" noProof="0" dirty="0">
                <a:effectLst/>
              </a:rPr>
              <a:t>• implement J&amp;L features for input audio with 5d vector as output (is this actually the first paper? See issues)(and Russell model? With 2d output vector, to see if overall emotion has effect). Output = </a:t>
            </a:r>
            <a:r>
              <a:rPr lang="en-GB" sz="2400" b="0" i="0" noProof="0" dirty="0" err="1">
                <a:effectLst/>
              </a:rPr>
              <a:t>emovectors</a:t>
            </a:r>
            <a:r>
              <a:rPr lang="en-GB" sz="2400" b="0" i="0" noProof="0" dirty="0">
                <a:effectLst/>
              </a:rPr>
              <a:t>? (Check if that had been used)</a:t>
            </a:r>
            <a:br>
              <a:rPr lang="en-GB" sz="2400" noProof="0" dirty="0"/>
            </a:br>
            <a:r>
              <a:rPr lang="en-GB" sz="2400" b="0" i="0" noProof="0" dirty="0">
                <a:effectLst/>
              </a:rPr>
              <a:t>• Get </a:t>
            </a:r>
            <a:r>
              <a:rPr lang="en-GB" sz="2400" b="0" i="0" noProof="0" dirty="0" err="1">
                <a:effectLst/>
              </a:rPr>
              <a:t>emovectors</a:t>
            </a:r>
            <a:r>
              <a:rPr lang="en-GB" sz="2400" b="0" i="0" noProof="0" dirty="0">
                <a:effectLst/>
              </a:rPr>
              <a:t> :) for each song in analysis data</a:t>
            </a:r>
            <a:br>
              <a:rPr lang="en-GB" sz="2400" noProof="0" dirty="0"/>
            </a:br>
            <a:r>
              <a:rPr lang="en-GB" sz="2400" b="0" i="0" noProof="0" dirty="0">
                <a:effectLst/>
              </a:rPr>
              <a:t>• Statistical analysis across songs matched to ranking to verify hypothesis</a:t>
            </a:r>
            <a:endParaRPr lang="en-GB" sz="2400" noProof="0" dirty="0"/>
          </a:p>
        </p:txBody>
      </p:sp>
      <p:sp>
        <p:nvSpPr>
          <p:cNvPr id="4" name="Footer Placeholder 3">
            <a:extLst>
              <a:ext uri="{FF2B5EF4-FFF2-40B4-BE49-F238E27FC236}">
                <a16:creationId xmlns:a16="http://schemas.microsoft.com/office/drawing/2014/main" id="{09D288FD-2DE7-8842-488B-9B31EEB2E050}"/>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2070915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6C542-5253-DFFB-44BC-43A70CF556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CB14FA-6CA0-5C44-C30B-C245528AB00D}"/>
              </a:ext>
            </a:extLst>
          </p:cNvPr>
          <p:cNvSpPr>
            <a:spLocks noGrp="1"/>
          </p:cNvSpPr>
          <p:nvPr>
            <p:ph type="title"/>
          </p:nvPr>
        </p:nvSpPr>
        <p:spPr>
          <a:xfrm>
            <a:off x="838200" y="365125"/>
            <a:ext cx="10515600" cy="1325563"/>
          </a:xfrm>
        </p:spPr>
        <p:txBody>
          <a:bodyPr anchor="ctr">
            <a:normAutofit/>
          </a:bodyPr>
          <a:lstStyle/>
          <a:p>
            <a:r>
              <a:rPr lang="en-GB" b="0" i="0" noProof="0" dirty="0">
                <a:effectLst/>
              </a:rPr>
              <a:t>Today’s talk: Measuring intention and emotional involvement in jazz music</a:t>
            </a:r>
            <a:endParaRPr lang="en-GB" noProof="0" dirty="0"/>
          </a:p>
        </p:txBody>
      </p:sp>
      <p:sp>
        <p:nvSpPr>
          <p:cNvPr id="13" name="Content Placeholder 2">
            <a:extLst>
              <a:ext uri="{FF2B5EF4-FFF2-40B4-BE49-F238E27FC236}">
                <a16:creationId xmlns:a16="http://schemas.microsoft.com/office/drawing/2014/main" id="{9D22FE95-3D41-00C8-FF0D-EA576C51C7A3}"/>
              </a:ext>
            </a:extLst>
          </p:cNvPr>
          <p:cNvSpPr>
            <a:spLocks noGrp="1"/>
          </p:cNvSpPr>
          <p:nvPr>
            <p:ph sz="half" idx="1"/>
          </p:nvPr>
        </p:nvSpPr>
        <p:spPr>
          <a:xfrm>
            <a:off x="838199" y="1825624"/>
            <a:ext cx="7407423" cy="4486275"/>
          </a:xfrm>
        </p:spPr>
        <p:txBody>
          <a:bodyPr>
            <a:noAutofit/>
          </a:bodyPr>
          <a:lstStyle/>
          <a:p>
            <a:r>
              <a:rPr lang="en-GB" noProof="0" dirty="0"/>
              <a:t>Overview of this work in progress</a:t>
            </a:r>
          </a:p>
          <a:p>
            <a:pPr lvl="1"/>
            <a:r>
              <a:rPr lang="en-GB" noProof="0" dirty="0"/>
              <a:t>Part of a wider project on optimising AI for creativity</a:t>
            </a:r>
          </a:p>
          <a:p>
            <a:r>
              <a:rPr lang="en-GB" noProof="0" dirty="0"/>
              <a:t>Background</a:t>
            </a:r>
          </a:p>
          <a:p>
            <a:pPr lvl="1"/>
            <a:r>
              <a:rPr lang="en-GB" noProof="0" dirty="0"/>
              <a:t>Creativity in music improvisation</a:t>
            </a:r>
          </a:p>
          <a:p>
            <a:pPr lvl="1"/>
            <a:r>
              <a:rPr lang="en-GB" noProof="0" dirty="0"/>
              <a:t>Emotions in music</a:t>
            </a:r>
          </a:p>
          <a:p>
            <a:r>
              <a:rPr lang="en-GB" noProof="0" dirty="0"/>
              <a:t>Methodology and results so far</a:t>
            </a:r>
          </a:p>
          <a:p>
            <a:r>
              <a:rPr lang="en-GB" noProof="0" dirty="0"/>
              <a:t>Next steps and issues still to solve</a:t>
            </a:r>
          </a:p>
          <a:p>
            <a:r>
              <a:rPr lang="en-GB" noProof="0" dirty="0"/>
              <a:t>Summary</a:t>
            </a:r>
          </a:p>
        </p:txBody>
      </p:sp>
      <p:pic>
        <p:nvPicPr>
          <p:cNvPr id="6" name="Content Placeholder 5">
            <a:extLst>
              <a:ext uri="{FF2B5EF4-FFF2-40B4-BE49-F238E27FC236}">
                <a16:creationId xmlns:a16="http://schemas.microsoft.com/office/drawing/2014/main" id="{610C82D6-9189-9BC3-AB2F-411F75C0A272}"/>
              </a:ext>
            </a:extLst>
          </p:cNvPr>
          <p:cNvPicPr>
            <a:picLocks noGrp="1" noChangeAspect="1"/>
          </p:cNvPicPr>
          <p:nvPr>
            <p:ph sz="half" idx="2"/>
          </p:nvPr>
        </p:nvPicPr>
        <p:blipFill>
          <a:blip r:embed="rId3"/>
          <a:stretch>
            <a:fillRect/>
          </a:stretch>
        </p:blipFill>
        <p:spPr>
          <a:xfrm>
            <a:off x="8245623" y="1825625"/>
            <a:ext cx="3481070" cy="4351338"/>
          </a:xfrm>
          <a:prstGeom prst="rect">
            <a:avLst/>
          </a:prstGeom>
          <a:noFill/>
        </p:spPr>
      </p:pic>
      <p:sp>
        <p:nvSpPr>
          <p:cNvPr id="4" name="Footer Placeholder 3">
            <a:extLst>
              <a:ext uri="{FF2B5EF4-FFF2-40B4-BE49-F238E27FC236}">
                <a16:creationId xmlns:a16="http://schemas.microsoft.com/office/drawing/2014/main" id="{6076C0F9-41DE-2806-B16C-EC1DBEEA1D6F}"/>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dirty="0"/>
              <a:t>Measuring intention and emotional involvement in jazz improvisations - Anna Jordanous</a:t>
            </a:r>
          </a:p>
        </p:txBody>
      </p:sp>
    </p:spTree>
    <p:extLst>
      <p:ext uri="{BB962C8B-B14F-4D97-AF65-F5344CB8AC3E}">
        <p14:creationId xmlns:p14="http://schemas.microsoft.com/office/powerpoint/2010/main" val="3506432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3" name="Content Placeholder 2">
            <a:extLst>
              <a:ext uri="{FF2B5EF4-FFF2-40B4-BE49-F238E27FC236}">
                <a16:creationId xmlns:a16="http://schemas.microsoft.com/office/drawing/2014/main" id="{1B36CAD4-E35E-D8B6-6098-9C913B0DB198}"/>
              </a:ext>
            </a:extLst>
          </p:cNvPr>
          <p:cNvSpPr>
            <a:spLocks noGrp="1"/>
          </p:cNvSpPr>
          <p:nvPr>
            <p:ph idx="1"/>
          </p:nvPr>
        </p:nvSpPr>
        <p:spPr/>
        <p:txBody>
          <a:bodyPr>
            <a:normAutofit/>
          </a:bodyPr>
          <a:lstStyle/>
          <a:p>
            <a:pPr marL="0" indent="0">
              <a:buNone/>
            </a:pPr>
            <a:endParaRPr lang="en-GB" sz="2400" noProof="0" dirty="0"/>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127697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C7478-C9CC-8151-11CA-BA8D5691A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330CA7-AC48-3F80-C2A1-65A7A970D6EB}"/>
              </a:ext>
            </a:extLst>
          </p:cNvPr>
          <p:cNvSpPr>
            <a:spLocks noGrp="1"/>
          </p:cNvSpPr>
          <p:nvPr>
            <p:ph type="title"/>
          </p:nvPr>
        </p:nvSpPr>
        <p:spPr>
          <a:xfrm>
            <a:off x="838200" y="365125"/>
            <a:ext cx="10515600" cy="1325563"/>
          </a:xfrm>
        </p:spPr>
        <p:txBody>
          <a:bodyPr anchor="ctr">
            <a:normAutofit/>
          </a:bodyPr>
          <a:lstStyle/>
          <a:p>
            <a:r>
              <a:rPr lang="en-GB" b="0" i="0" noProof="0" dirty="0">
                <a:effectLst/>
              </a:rPr>
              <a:t>So What?</a:t>
            </a:r>
            <a:endParaRPr lang="en-GB" noProof="0" dirty="0"/>
          </a:p>
        </p:txBody>
      </p:sp>
      <p:sp>
        <p:nvSpPr>
          <p:cNvPr id="13" name="Content Placeholder 2">
            <a:extLst>
              <a:ext uri="{FF2B5EF4-FFF2-40B4-BE49-F238E27FC236}">
                <a16:creationId xmlns:a16="http://schemas.microsoft.com/office/drawing/2014/main" id="{75F892F3-A159-D24B-44B6-8082A6838A8C}"/>
              </a:ext>
            </a:extLst>
          </p:cNvPr>
          <p:cNvSpPr>
            <a:spLocks noGrp="1"/>
          </p:cNvSpPr>
          <p:nvPr>
            <p:ph sz="half" idx="1"/>
          </p:nvPr>
        </p:nvSpPr>
        <p:spPr>
          <a:xfrm>
            <a:off x="838200" y="1825625"/>
            <a:ext cx="7177644" cy="4351338"/>
          </a:xfrm>
        </p:spPr>
        <p:txBody>
          <a:bodyPr/>
          <a:lstStyle/>
          <a:p>
            <a:endParaRPr lang="en-GB" noProof="0" dirty="0"/>
          </a:p>
        </p:txBody>
      </p:sp>
      <p:pic>
        <p:nvPicPr>
          <p:cNvPr id="6" name="Content Placeholder 5">
            <a:extLst>
              <a:ext uri="{FF2B5EF4-FFF2-40B4-BE49-F238E27FC236}">
                <a16:creationId xmlns:a16="http://schemas.microsoft.com/office/drawing/2014/main" id="{921D94BC-99EB-A0B6-270E-E82833CDF844}"/>
              </a:ext>
            </a:extLst>
          </p:cNvPr>
          <p:cNvPicPr>
            <a:picLocks noGrp="1" noChangeAspect="1"/>
          </p:cNvPicPr>
          <p:nvPr>
            <p:ph sz="half" idx="2"/>
          </p:nvPr>
        </p:nvPicPr>
        <p:blipFill>
          <a:blip r:embed="rId3"/>
          <a:stretch>
            <a:fillRect/>
          </a:stretch>
        </p:blipFill>
        <p:spPr>
          <a:xfrm>
            <a:off x="8245623" y="1825625"/>
            <a:ext cx="3481070" cy="4351338"/>
          </a:xfrm>
          <a:prstGeom prst="rect">
            <a:avLst/>
          </a:prstGeom>
          <a:noFill/>
        </p:spPr>
      </p:pic>
      <p:sp>
        <p:nvSpPr>
          <p:cNvPr id="4" name="Footer Placeholder 3">
            <a:extLst>
              <a:ext uri="{FF2B5EF4-FFF2-40B4-BE49-F238E27FC236}">
                <a16:creationId xmlns:a16="http://schemas.microsoft.com/office/drawing/2014/main" id="{6DCE9952-0AB9-21E6-21B7-A6D396C87481}"/>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3621701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FB71D-78E6-EC10-BB0D-F757B5444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08E35-55CA-FD26-25DA-0B593709E137}"/>
              </a:ext>
            </a:extLst>
          </p:cNvPr>
          <p:cNvSpPr>
            <a:spLocks noGrp="1"/>
          </p:cNvSpPr>
          <p:nvPr>
            <p:ph type="title"/>
          </p:nvPr>
        </p:nvSpPr>
        <p:spPr/>
        <p:txBody>
          <a:bodyPr anchor="ctr">
            <a:normAutofit/>
          </a:bodyPr>
          <a:lstStyle/>
          <a:p>
            <a:r>
              <a:rPr lang="en-GB" noProof="0" dirty="0"/>
              <a:t>Next steps</a:t>
            </a:r>
          </a:p>
        </p:txBody>
      </p:sp>
      <p:sp>
        <p:nvSpPr>
          <p:cNvPr id="3" name="Content Placeholder 2">
            <a:extLst>
              <a:ext uri="{FF2B5EF4-FFF2-40B4-BE49-F238E27FC236}">
                <a16:creationId xmlns:a16="http://schemas.microsoft.com/office/drawing/2014/main" id="{F04D73A4-0185-AB82-B3C8-5B2F167DEAEA}"/>
              </a:ext>
            </a:extLst>
          </p:cNvPr>
          <p:cNvSpPr>
            <a:spLocks noGrp="1"/>
          </p:cNvSpPr>
          <p:nvPr>
            <p:ph idx="1"/>
          </p:nvPr>
        </p:nvSpPr>
        <p:spPr/>
        <p:txBody>
          <a:bodyPr>
            <a:normAutofit/>
          </a:bodyPr>
          <a:lstStyle/>
          <a:p>
            <a:r>
              <a:rPr lang="en-GB" sz="2400" b="0" i="0" noProof="0" dirty="0">
                <a:effectLst/>
              </a:rPr>
              <a:t>Statistical analysis across songs matched to ranking to verify hypothesis</a:t>
            </a:r>
          </a:p>
          <a:p>
            <a:r>
              <a:rPr lang="en-GB" sz="2400" dirty="0"/>
              <a:t>Better data</a:t>
            </a:r>
          </a:p>
          <a:p>
            <a:r>
              <a:rPr lang="en-GB" sz="2400" b="0" i="0" noProof="0" dirty="0">
                <a:effectLst/>
              </a:rPr>
              <a:t>Validation with human participants?</a:t>
            </a:r>
          </a:p>
          <a:p>
            <a:pPr marL="0" indent="0">
              <a:buNone/>
            </a:pPr>
            <a:r>
              <a:rPr lang="en-GB" sz="2400" dirty="0"/>
              <a:t>• student projects (Alan </a:t>
            </a:r>
            <a:r>
              <a:rPr lang="en-GB" sz="2400" dirty="0" err="1"/>
              <a:t>Osys</a:t>
            </a:r>
            <a:r>
              <a:rPr lang="en-GB" sz="2400" dirty="0"/>
              <a:t> on MOO for game playability, Martin East on MOO for jewellery design, Timothy </a:t>
            </a:r>
            <a:r>
              <a:rPr lang="en-GB" sz="2400" dirty="0" err="1"/>
              <a:t>Popolla</a:t>
            </a:r>
            <a:r>
              <a:rPr lang="en-GB" sz="2400" dirty="0"/>
              <a:t> for music metrics that can be used in MOO)</a:t>
            </a:r>
            <a:endParaRPr lang="en-GB" sz="2400" b="0" i="0" noProof="0" dirty="0">
              <a:effectLst/>
            </a:endParaRPr>
          </a:p>
          <a:p>
            <a:r>
              <a:rPr lang="en-GB" sz="2400" dirty="0"/>
              <a:t>TODO: submit paper</a:t>
            </a:r>
          </a:p>
          <a:p>
            <a:r>
              <a:rPr lang="en-GB" sz="2400" b="0" i="0" noProof="0" dirty="0">
                <a:effectLst/>
              </a:rPr>
              <a:t>TODO: submit grant proposal</a:t>
            </a:r>
          </a:p>
        </p:txBody>
      </p:sp>
      <p:sp>
        <p:nvSpPr>
          <p:cNvPr id="4" name="Footer Placeholder 3">
            <a:extLst>
              <a:ext uri="{FF2B5EF4-FFF2-40B4-BE49-F238E27FC236}">
                <a16:creationId xmlns:a16="http://schemas.microsoft.com/office/drawing/2014/main" id="{88D30C58-572B-C074-11EA-59D9C3AF6DD6}"/>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1198734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1FB6E-9201-2C56-9C9F-1ED14F3A26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A45D6F-7AF0-BC9B-08F8-B5307C7B5AF9}"/>
              </a:ext>
            </a:extLst>
          </p:cNvPr>
          <p:cNvSpPr>
            <a:spLocks noGrp="1"/>
          </p:cNvSpPr>
          <p:nvPr>
            <p:ph type="title"/>
          </p:nvPr>
        </p:nvSpPr>
        <p:spPr/>
        <p:txBody>
          <a:bodyPr anchor="ctr">
            <a:normAutofit/>
          </a:bodyPr>
          <a:lstStyle/>
          <a:p>
            <a:r>
              <a:rPr lang="en-GB" noProof="0" dirty="0"/>
              <a:t>Issues still to solve(?)</a:t>
            </a:r>
          </a:p>
        </p:txBody>
      </p:sp>
      <p:sp>
        <p:nvSpPr>
          <p:cNvPr id="3" name="Content Placeholder 2">
            <a:extLst>
              <a:ext uri="{FF2B5EF4-FFF2-40B4-BE49-F238E27FC236}">
                <a16:creationId xmlns:a16="http://schemas.microsoft.com/office/drawing/2014/main" id="{6C839FA0-794B-8B50-FAE8-1FA7A7895308}"/>
              </a:ext>
            </a:extLst>
          </p:cNvPr>
          <p:cNvSpPr>
            <a:spLocks noGrp="1"/>
          </p:cNvSpPr>
          <p:nvPr>
            <p:ph idx="1"/>
          </p:nvPr>
        </p:nvSpPr>
        <p:spPr>
          <a:xfrm>
            <a:off x="838200" y="1261641"/>
            <a:ext cx="10515600" cy="4915322"/>
          </a:xfrm>
        </p:spPr>
        <p:txBody>
          <a:bodyPr>
            <a:noAutofit/>
          </a:bodyPr>
          <a:lstStyle/>
          <a:p>
            <a:pPr marL="0" indent="0">
              <a:buNone/>
            </a:pPr>
            <a:r>
              <a:rPr lang="en-GB" sz="1400" dirty="0"/>
              <a:t>• intention - can this be captured by showing presence of a musical narrative? How?</a:t>
            </a:r>
            <a:br>
              <a:rPr lang="en-GB" sz="1400" dirty="0"/>
            </a:br>
            <a:r>
              <a:rPr lang="en-GB" sz="1400" dirty="0"/>
              <a:t>• how does the chord sequence influence creativity potential? Future work on optimising chord sequences for creativity</a:t>
            </a:r>
            <a:br>
              <a:rPr lang="en-GB" sz="1400" dirty="0"/>
            </a:br>
            <a:r>
              <a:rPr lang="en-GB" sz="1400" dirty="0"/>
              <a:t>• could analyse creativity of an individual artist across different groups.. see in what groups they (collectively) produce most creative impro..... but difficult to do without</a:t>
            </a:r>
          </a:p>
          <a:p>
            <a:pPr marL="0" indent="0">
              <a:buNone/>
            </a:pPr>
            <a:r>
              <a:rPr lang="en-GB" sz="1400" b="0" i="0" noProof="0" dirty="0">
                <a:effectLst/>
              </a:rPr>
              <a:t>• isolating individual improvisations vs analysing the whole track- this needs to be clearly linked to the rankings</a:t>
            </a:r>
            <a:br>
              <a:rPr lang="en-GB" sz="1400" b="0" i="0" noProof="0" dirty="0">
                <a:effectLst/>
              </a:rPr>
            </a:br>
            <a:r>
              <a:rPr lang="en-GB" sz="1400" b="0" i="0" noProof="0" dirty="0">
                <a:effectLst/>
              </a:rPr>
              <a:t>• rankings need to be very solid benchmarks</a:t>
            </a:r>
            <a:br>
              <a:rPr lang="en-GB" sz="1400" b="0" i="0" noProof="0" dirty="0">
                <a:effectLst/>
              </a:rPr>
            </a:br>
            <a:r>
              <a:rPr lang="en-GB" sz="1400" b="0" i="0" noProof="0" dirty="0">
                <a:effectLst/>
              </a:rPr>
              <a:t>• Is the impro creative because of the individual improvising, or the group? I assume collective creativity - why? Because music impro is inherently social (citation) and group impro is constructed around interaction (cite, jazz theory examples too)</a:t>
            </a:r>
            <a:br>
              <a:rPr lang="en-GB" sz="1400" b="0" i="0" noProof="0" dirty="0">
                <a:effectLst/>
              </a:rPr>
            </a:br>
            <a:r>
              <a:rPr lang="en-GB" sz="1400" b="0" i="0" noProof="0" dirty="0">
                <a:effectLst/>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sz="1400" b="0" i="0" noProof="0" dirty="0" err="1">
                <a:effectLst/>
              </a:rPr>
              <a:t>eg</a:t>
            </a:r>
            <a:r>
              <a:rPr lang="en-GB" sz="1400" b="0" i="0" noProof="0" dirty="0">
                <a:effectLst/>
              </a:rPr>
              <a:t> 12 bar blues, rhythm changes</a:t>
            </a:r>
            <a:br>
              <a:rPr lang="en-GB" sz="1400" b="0" i="0" noProof="0" dirty="0">
                <a:effectLst/>
              </a:rPr>
            </a:br>
            <a:r>
              <a:rPr lang="en-GB" sz="1400" b="0" i="0" noProof="0" dirty="0">
                <a:effectLst/>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sz="1400" b="0" i="0" noProof="0" dirty="0" err="1">
                <a:effectLst/>
              </a:rPr>
              <a:t>spotipy</a:t>
            </a:r>
            <a:r>
              <a:rPr lang="en-GB" sz="1400" b="0" i="0" noProof="0" dirty="0">
                <a:effectLst/>
              </a:rPr>
              <a:t> for metadata on artist popularity, will need to be scaled relative to all jazz artists in my dataset)</a:t>
            </a:r>
            <a:br>
              <a:rPr lang="en-GB" sz="1400" b="0" i="0" noProof="0" dirty="0">
                <a:effectLst/>
              </a:rPr>
            </a:br>
            <a:r>
              <a:rPr lang="en-GB" sz="1400" b="0" i="0" noProof="0" dirty="0">
                <a:effectLst/>
              </a:rPr>
              <a:t>* jazz is a term that covers many sub genres, how appropriate is it to compare, say free jazz to dixie? ..... maybe can check this in analysis if deep enough data</a:t>
            </a:r>
            <a:br>
              <a:rPr lang="en-GB" sz="1400" b="0" i="0" noProof="0" dirty="0">
                <a:effectLst/>
              </a:rPr>
            </a:br>
            <a:r>
              <a:rPr lang="en-GB" sz="1400" b="0" i="0" noProof="0" dirty="0">
                <a:effectLst/>
              </a:rPr>
              <a:t>* what about improvisations that aren't jazz? Maybe </a:t>
            </a:r>
            <a:r>
              <a:rPr lang="en-GB" sz="1400" b="0" i="0" noProof="0" dirty="0" err="1">
                <a:effectLst/>
              </a:rPr>
              <a:t>i</a:t>
            </a:r>
            <a:r>
              <a:rPr lang="en-GB" sz="1400" b="0" i="0" noProof="0" dirty="0">
                <a:effectLst/>
              </a:rPr>
              <a:t> need to be careful here and say 'impro' rather than jazz, though that might not work as the </a:t>
            </a:r>
            <a:r>
              <a:rPr lang="en-GB" sz="1400" b="0" i="0" noProof="0" dirty="0" err="1">
                <a:effectLst/>
              </a:rPr>
              <a:t>leadsheet</a:t>
            </a:r>
            <a:r>
              <a:rPr lang="en-GB" sz="1400" b="0" i="0" noProof="0" dirty="0">
                <a:effectLst/>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sz="1400" b="0" i="0" noProof="0" dirty="0">
                <a:effectLst/>
              </a:rPr>
            </a:br>
            <a:r>
              <a:rPr lang="en-GB" sz="1400" b="0" i="0" noProof="0" dirty="0">
                <a:effectLst/>
              </a:rPr>
              <a:t>* I assume that for J&amp;L all audio features contribute equally to the emotion... check original paper and any follow up work. Can </a:t>
            </a:r>
            <a:r>
              <a:rPr lang="en-GB" sz="1400" b="0" i="0" noProof="0" dirty="0" err="1">
                <a:effectLst/>
              </a:rPr>
              <a:t>i</a:t>
            </a:r>
            <a:r>
              <a:rPr lang="en-GB" sz="1400" b="0" i="0" noProof="0" dirty="0">
                <a:effectLst/>
              </a:rPr>
              <a:t> validate this against any annotated datasets (ideally jazz)? Is this actually the first paper?</a:t>
            </a:r>
            <a:br>
              <a:rPr lang="en-GB" sz="1400" b="0" i="0" noProof="0" dirty="0">
                <a:effectLst/>
              </a:rPr>
            </a:br>
            <a:r>
              <a:rPr lang="en-GB" sz="1400" b="0" i="0" noProof="0" dirty="0">
                <a:effectLst/>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sz="1400" b="0" i="0" noProof="0" dirty="0">
                <a:effectLst/>
              </a:rPr>
            </a:br>
            <a:endParaRPr lang="en-GB" sz="1400" noProof="0" dirty="0"/>
          </a:p>
        </p:txBody>
      </p:sp>
      <p:sp>
        <p:nvSpPr>
          <p:cNvPr id="4" name="Footer Placeholder 3">
            <a:extLst>
              <a:ext uri="{FF2B5EF4-FFF2-40B4-BE49-F238E27FC236}">
                <a16:creationId xmlns:a16="http://schemas.microsoft.com/office/drawing/2014/main" id="{ABA29C20-C4B6-9858-B120-5C631668EC41}"/>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2139274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9A62B-C77B-B7D8-8048-BC3A25ECC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0EDEA0-80CA-9EA9-3504-6E8C573AD4C7}"/>
              </a:ext>
            </a:extLst>
          </p:cNvPr>
          <p:cNvSpPr>
            <a:spLocks noGrp="1"/>
          </p:cNvSpPr>
          <p:nvPr>
            <p:ph type="title"/>
          </p:nvPr>
        </p:nvSpPr>
        <p:spPr>
          <a:xfrm>
            <a:off x="838200" y="365125"/>
            <a:ext cx="10515600" cy="1325563"/>
          </a:xfrm>
        </p:spPr>
        <p:txBody>
          <a:bodyPr anchor="ctr">
            <a:normAutofit/>
          </a:bodyPr>
          <a:lstStyle/>
          <a:p>
            <a:r>
              <a:rPr lang="en-GB" b="0" i="0" noProof="0" dirty="0">
                <a:effectLst/>
              </a:rPr>
              <a:t>Summary: Measuring intention and emotional involvement in jazz music</a:t>
            </a:r>
            <a:endParaRPr lang="en-GB" noProof="0" dirty="0"/>
          </a:p>
        </p:txBody>
      </p:sp>
      <p:sp>
        <p:nvSpPr>
          <p:cNvPr id="13" name="Content Placeholder 2">
            <a:extLst>
              <a:ext uri="{FF2B5EF4-FFF2-40B4-BE49-F238E27FC236}">
                <a16:creationId xmlns:a16="http://schemas.microsoft.com/office/drawing/2014/main" id="{2894E94E-5190-7AD5-6F46-47F556598E89}"/>
              </a:ext>
            </a:extLst>
          </p:cNvPr>
          <p:cNvSpPr>
            <a:spLocks noGrp="1"/>
          </p:cNvSpPr>
          <p:nvPr>
            <p:ph sz="half" idx="1"/>
          </p:nvPr>
        </p:nvSpPr>
        <p:spPr>
          <a:xfrm>
            <a:off x="838200" y="1825625"/>
            <a:ext cx="7177644" cy="4351338"/>
          </a:xfrm>
        </p:spPr>
        <p:txBody>
          <a:bodyPr>
            <a:noAutofit/>
          </a:bodyPr>
          <a:lstStyle/>
          <a:p>
            <a:r>
              <a:rPr lang="en-GB" noProof="0" dirty="0"/>
              <a:t>Overview of this work in progress</a:t>
            </a:r>
          </a:p>
          <a:p>
            <a:pPr lvl="1"/>
            <a:r>
              <a:rPr lang="en-GB" noProof="0" dirty="0"/>
              <a:t>Part of a wider project on optimising AI for creativity</a:t>
            </a:r>
          </a:p>
          <a:p>
            <a:r>
              <a:rPr lang="en-GB" noProof="0" dirty="0"/>
              <a:t>Background</a:t>
            </a:r>
          </a:p>
          <a:p>
            <a:pPr lvl="1"/>
            <a:r>
              <a:rPr lang="en-GB" noProof="0" dirty="0"/>
              <a:t>Creativity in music improvisation</a:t>
            </a:r>
          </a:p>
          <a:p>
            <a:pPr lvl="1"/>
            <a:r>
              <a:rPr lang="en-GB" noProof="0" dirty="0"/>
              <a:t>Emotions in music</a:t>
            </a:r>
          </a:p>
          <a:p>
            <a:r>
              <a:rPr lang="en-GB" noProof="0" dirty="0"/>
              <a:t>Methodology and results so far</a:t>
            </a:r>
          </a:p>
          <a:p>
            <a:r>
              <a:rPr lang="en-GB" noProof="0" dirty="0"/>
              <a:t>Next steps and issues still to solve</a:t>
            </a:r>
          </a:p>
          <a:p>
            <a:r>
              <a:rPr lang="en-GB" noProof="0" dirty="0"/>
              <a:t>Summary</a:t>
            </a:r>
          </a:p>
        </p:txBody>
      </p:sp>
      <p:pic>
        <p:nvPicPr>
          <p:cNvPr id="6" name="Content Placeholder 5">
            <a:extLst>
              <a:ext uri="{FF2B5EF4-FFF2-40B4-BE49-F238E27FC236}">
                <a16:creationId xmlns:a16="http://schemas.microsoft.com/office/drawing/2014/main" id="{3E4313E1-E4CF-2BF0-8171-4BD3CB637B6E}"/>
              </a:ext>
            </a:extLst>
          </p:cNvPr>
          <p:cNvPicPr>
            <a:picLocks noGrp="1" noChangeAspect="1"/>
          </p:cNvPicPr>
          <p:nvPr>
            <p:ph sz="half" idx="2"/>
          </p:nvPr>
        </p:nvPicPr>
        <p:blipFill>
          <a:blip r:embed="rId3"/>
          <a:stretch>
            <a:fillRect/>
          </a:stretch>
        </p:blipFill>
        <p:spPr>
          <a:xfrm>
            <a:off x="8245623" y="1825625"/>
            <a:ext cx="3481070" cy="4351338"/>
          </a:xfrm>
          <a:prstGeom prst="rect">
            <a:avLst/>
          </a:prstGeom>
          <a:noFill/>
        </p:spPr>
      </p:pic>
      <p:sp>
        <p:nvSpPr>
          <p:cNvPr id="4" name="Footer Placeholder 3">
            <a:extLst>
              <a:ext uri="{FF2B5EF4-FFF2-40B4-BE49-F238E27FC236}">
                <a16:creationId xmlns:a16="http://schemas.microsoft.com/office/drawing/2014/main" id="{7C16615A-4E8A-E2FD-78CE-9EE3DD0A6234}"/>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2752293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59DE7-9341-D174-C974-B1930CBF3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E2D3DB-18D4-93AC-54EB-784120A63EEF}"/>
              </a:ext>
            </a:extLst>
          </p:cNvPr>
          <p:cNvSpPr>
            <a:spLocks noGrp="1"/>
          </p:cNvSpPr>
          <p:nvPr>
            <p:ph type="title"/>
          </p:nvPr>
        </p:nvSpPr>
        <p:spPr/>
        <p:txBody>
          <a:bodyPr anchor="ctr">
            <a:normAutofit/>
          </a:bodyPr>
          <a:lstStyle/>
          <a:p>
            <a:r>
              <a:rPr lang="en-GB" b="0" i="0" noProof="0" dirty="0">
                <a:effectLst/>
              </a:rPr>
              <a:t>Overview – work in progress</a:t>
            </a:r>
            <a:endParaRPr lang="en-GB" noProof="0" dirty="0"/>
          </a:p>
        </p:txBody>
      </p:sp>
      <p:sp>
        <p:nvSpPr>
          <p:cNvPr id="13" name="Content Placeholder 2">
            <a:extLst>
              <a:ext uri="{FF2B5EF4-FFF2-40B4-BE49-F238E27FC236}">
                <a16:creationId xmlns:a16="http://schemas.microsoft.com/office/drawing/2014/main" id="{6E1414DD-EF1B-FAAA-9D2D-CD16AE143B75}"/>
              </a:ext>
            </a:extLst>
          </p:cNvPr>
          <p:cNvSpPr>
            <a:spLocks noGrp="1"/>
          </p:cNvSpPr>
          <p:nvPr>
            <p:ph idx="1"/>
          </p:nvPr>
        </p:nvSpPr>
        <p:spPr>
          <a:xfrm>
            <a:off x="261257" y="1825625"/>
            <a:ext cx="11827823" cy="4351338"/>
          </a:xfrm>
        </p:spPr>
        <p:txBody>
          <a:bodyPr/>
          <a:lstStyle/>
          <a:p>
            <a:pPr marL="0" indent="0">
              <a:buNone/>
            </a:pPr>
            <a:r>
              <a:rPr lang="en-GB" noProof="0" dirty="0"/>
              <a:t>This work is part of a wider project on optimising AI for creativity:</a:t>
            </a:r>
          </a:p>
          <a:p>
            <a:pPr marL="457200" lvl="1" indent="0">
              <a:buNone/>
            </a:pPr>
            <a:endParaRPr lang="en-GB" noProof="0" dirty="0"/>
          </a:p>
          <a:p>
            <a:pPr marL="457200" lvl="1" indent="0">
              <a:buNone/>
            </a:pPr>
            <a:r>
              <a:rPr lang="en-GB" noProof="0" dirty="0"/>
              <a:t>“</a:t>
            </a:r>
            <a:r>
              <a:rPr lang="en-GB" noProof="0" dirty="0" err="1"/>
              <a:t>MOOsic</a:t>
            </a:r>
            <a:r>
              <a:rPr lang="en-GB" noProof="0" dirty="0"/>
              <a:t>: Optimising AI Music Creativity Using Nature-Inspired Multi-Objective Optimisation</a:t>
            </a:r>
            <a:r>
              <a:rPr lang="en-GB" dirty="0"/>
              <a:t>”</a:t>
            </a:r>
          </a:p>
          <a:p>
            <a:pPr marL="457200" lvl="1" indent="0">
              <a:buNone/>
            </a:pPr>
            <a:r>
              <a:rPr lang="en-GB" noProof="0" dirty="0"/>
              <a:t>“Creativity is a crucial part of intelligence (and vice versa). Imagine an intelligence without creativity?  This project explores the hypothesis that we can optimise Generative AI to be more </a:t>
            </a:r>
            <a:r>
              <a:rPr lang="en-GB" i="1" noProof="0" dirty="0"/>
              <a:t>creative</a:t>
            </a:r>
            <a:r>
              <a:rPr lang="en-GB" noProof="0" dirty="0"/>
              <a:t>, using multi-objective optimisation.” …</a:t>
            </a:r>
          </a:p>
          <a:p>
            <a:pPr marL="457200" lvl="1" indent="0">
              <a:buNone/>
            </a:pPr>
            <a:r>
              <a:rPr lang="en-GB" noProof="0" dirty="0"/>
              <a:t>“This project investigates the hypothesis that we can approximate creativity evaluation with domain-specific evaluative tests , such that we can optimise for maximising creativity. … [this project] looks specifically at musical improvisation, and </a:t>
            </a:r>
            <a:r>
              <a:rPr lang="en-GB" noProof="0" dirty="0">
                <a:solidFill>
                  <a:srgbClr val="FFFF00"/>
                </a:solidFill>
              </a:rPr>
              <a:t>investigates how automated tests for musical improvisation creativity</a:t>
            </a:r>
            <a:r>
              <a:rPr lang="en-GB" noProof="0" dirty="0"/>
              <a:t> can be implemented and applied.</a:t>
            </a:r>
          </a:p>
        </p:txBody>
      </p:sp>
      <p:sp>
        <p:nvSpPr>
          <p:cNvPr id="4" name="Footer Placeholder 3">
            <a:extLst>
              <a:ext uri="{FF2B5EF4-FFF2-40B4-BE49-F238E27FC236}">
                <a16:creationId xmlns:a16="http://schemas.microsoft.com/office/drawing/2014/main" id="{DC4874A5-FA5A-004B-0ED6-D3AA2D2E7AFD}"/>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2314754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136" y="786384"/>
            <a:ext cx="10363200" cy="1892808"/>
          </a:xfrm>
          <a:ln>
            <a:noFill/>
          </a:ln>
        </p:spPr>
        <p:txBody>
          <a:bodyPr/>
          <a:lstStyle/>
          <a:p>
            <a:r>
              <a:rPr lang="en-US" dirty="0"/>
              <a:t>Creativity evaluation – how do we test for creativity?</a:t>
            </a:r>
          </a:p>
        </p:txBody>
      </p:sp>
      <p:grpSp>
        <p:nvGrpSpPr>
          <p:cNvPr id="5" name="Group 4"/>
          <p:cNvGrpSpPr/>
          <p:nvPr/>
        </p:nvGrpSpPr>
        <p:grpSpPr>
          <a:xfrm>
            <a:off x="2760054" y="3378926"/>
            <a:ext cx="7389786" cy="2881630"/>
            <a:chOff x="358230" y="2929834"/>
            <a:chExt cx="8318226" cy="3426516"/>
          </a:xfrm>
        </p:grpSpPr>
        <p:sp>
          <p:nvSpPr>
            <p:cNvPr id="6" name="Cloud 5"/>
            <p:cNvSpPr/>
            <p:nvPr/>
          </p:nvSpPr>
          <p:spPr>
            <a:xfrm>
              <a:off x="358230" y="3184210"/>
              <a:ext cx="4888396" cy="317214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715182" y="3526136"/>
              <a:ext cx="3980046" cy="1866466"/>
            </a:xfrm>
            <a:prstGeom prst="rect">
              <a:avLst/>
            </a:prstGeom>
            <a:noFill/>
          </p:spPr>
          <p:txBody>
            <a:bodyPr wrap="square" rtlCol="0">
              <a:spAutoFit/>
            </a:bodyPr>
            <a:lstStyle/>
            <a:p>
              <a:pPr algn="ctr"/>
              <a:r>
                <a:rPr lang="en-US" sz="4800" b="1" dirty="0">
                  <a:ln w="635">
                    <a:noFill/>
                  </a:ln>
                  <a:solidFill>
                    <a:schemeClr val="bg2">
                      <a:lumMod val="20000"/>
                      <a:lumOff val="80000"/>
                    </a:schemeClr>
                  </a:solidFill>
                  <a:effectLst>
                    <a:glow rad="63500">
                      <a:schemeClr val="accent1">
                        <a:alpha val="75000"/>
                      </a:schemeClr>
                    </a:glow>
                    <a:outerShdw blurRad="50800" dist="38100" dir="2700000" algn="br" rotWithShape="0">
                      <a:srgbClr val="000000">
                        <a:alpha val="43000"/>
                      </a:srgbClr>
                    </a:outerShdw>
                  </a:effectLst>
                  <a:latin typeface="+mj-lt"/>
                  <a:ea typeface="+mj-ea"/>
                  <a:cs typeface="+mj-cs"/>
                </a:rPr>
                <a:t>Q. What is creativity?</a:t>
              </a:r>
              <a:endParaRPr lang="en-US" sz="4800" dirty="0">
                <a:solidFill>
                  <a:schemeClr val="bg2">
                    <a:lumMod val="20000"/>
                    <a:lumOff val="80000"/>
                  </a:schemeClr>
                </a:solidFill>
                <a:effectLst>
                  <a:glow rad="63500">
                    <a:schemeClr val="accent1">
                      <a:alpha val="75000"/>
                    </a:schemeClr>
                  </a:glow>
                  <a:outerShdw blurRad="50800" dist="38100" dir="2700000" algn="br" rotWithShape="0">
                    <a:srgbClr val="000000">
                      <a:alpha val="43000"/>
                    </a:srgbClr>
                  </a:outerShdw>
                </a:effectLst>
              </a:endParaRPr>
            </a:p>
          </p:txBody>
        </p:sp>
        <p:pic>
          <p:nvPicPr>
            <p:cNvPr id="8" name="Picture 7"/>
            <p:cNvPicPr>
              <a:picLocks noChangeAspect="1"/>
            </p:cNvPicPr>
            <p:nvPr/>
          </p:nvPicPr>
          <p:blipFill>
            <a:blip r:embed="rId2"/>
            <a:stretch>
              <a:fillRect/>
            </a:stretch>
          </p:blipFill>
          <p:spPr>
            <a:xfrm>
              <a:off x="5547388" y="3969518"/>
              <a:ext cx="3129068" cy="2106906"/>
            </a:xfrm>
            <a:prstGeom prst="rect">
              <a:avLst/>
            </a:prstGeom>
          </p:spPr>
        </p:pic>
        <p:sp>
          <p:nvSpPr>
            <p:cNvPr id="9" name="Oval 8"/>
            <p:cNvSpPr/>
            <p:nvPr/>
          </p:nvSpPr>
          <p:spPr>
            <a:xfrm>
              <a:off x="5213208" y="3184210"/>
              <a:ext cx="668360" cy="559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005876" y="2929834"/>
              <a:ext cx="486580" cy="4067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700309" y="3184210"/>
              <a:ext cx="334180" cy="2543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186889" y="3526136"/>
              <a:ext cx="334180" cy="217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Footer Placeholder 2"/>
          <p:cNvSpPr>
            <a:spLocks noGrp="1"/>
          </p:cNvSpPr>
          <p:nvPr>
            <p:ph type="ftr" sz="quarter" idx="11"/>
          </p:nvPr>
        </p:nvSpPr>
        <p:spPr/>
        <p:txBody>
          <a:bodyPr/>
          <a:lstStyle/>
          <a:p>
            <a:r>
              <a:rPr lang="en-US" dirty="0"/>
              <a:t>Measuring intention and emotional involvement in jazz improvisations - Anna Jordanous</a:t>
            </a:r>
          </a:p>
        </p:txBody>
      </p:sp>
    </p:spTree>
    <p:extLst>
      <p:ext uri="{BB962C8B-B14F-4D97-AF65-F5344CB8AC3E}">
        <p14:creationId xmlns:p14="http://schemas.microsoft.com/office/powerpoint/2010/main" val="1799903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292608" y="549276"/>
            <a:ext cx="11686031" cy="576263"/>
          </a:xfrm>
        </p:spPr>
        <p:txBody>
          <a:bodyPr>
            <a:noAutofit/>
          </a:bodyPr>
          <a:lstStyle/>
          <a:p>
            <a:r>
              <a:rPr lang="en-US" sz="3200" dirty="0"/>
              <a:t>This working definition of creativity is ok</a:t>
            </a:r>
            <a:r>
              <a:rPr lang="is-IS" sz="3200" dirty="0"/>
              <a:t>… isn’t it?</a:t>
            </a:r>
            <a:endParaRPr lang="en-US" sz="3200" dirty="0"/>
          </a:p>
        </p:txBody>
      </p:sp>
      <p:sp>
        <p:nvSpPr>
          <p:cNvPr id="3" name="Content Placeholder 2"/>
          <p:cNvSpPr>
            <a:spLocks noGrp="1"/>
          </p:cNvSpPr>
          <p:nvPr>
            <p:ph sz="half" idx="1"/>
          </p:nvPr>
        </p:nvSpPr>
        <p:spPr>
          <a:xfrm>
            <a:off x="1981200" y="1600201"/>
            <a:ext cx="4781343" cy="4525963"/>
          </a:xfrm>
        </p:spPr>
        <p:txBody>
          <a:bodyPr>
            <a:normAutofit/>
          </a:bodyPr>
          <a:lstStyle/>
          <a:p>
            <a:pPr marL="0" indent="0">
              <a:buNone/>
            </a:pPr>
            <a:r>
              <a:rPr lang="en-US" sz="3600" dirty="0">
                <a:latin typeface="Courier"/>
                <a:cs typeface="Courier"/>
              </a:rPr>
              <a:t>Creativity = </a:t>
            </a:r>
          </a:p>
          <a:p>
            <a:pPr marL="0" indent="0">
              <a:buNone/>
            </a:pPr>
            <a:r>
              <a:rPr lang="en-US" sz="3600" dirty="0">
                <a:latin typeface="Courier"/>
                <a:cs typeface="Courier"/>
              </a:rPr>
              <a:t>	novelty </a:t>
            </a:r>
          </a:p>
          <a:p>
            <a:pPr marL="0" indent="0">
              <a:buNone/>
            </a:pPr>
            <a:r>
              <a:rPr lang="en-US" sz="3600" dirty="0">
                <a:latin typeface="Courier"/>
                <a:cs typeface="Courier"/>
              </a:rPr>
              <a:t>	+ value </a:t>
            </a:r>
          </a:p>
          <a:p>
            <a:pPr marL="0" indent="0">
              <a:buNone/>
            </a:pPr>
            <a:r>
              <a:rPr lang="en-US" sz="3600" dirty="0">
                <a:latin typeface="Courier"/>
                <a:cs typeface="Courier"/>
              </a:rPr>
              <a:t>	+ …??</a:t>
            </a:r>
          </a:p>
          <a:p>
            <a:pPr marL="0" indent="0">
              <a:buNone/>
            </a:pPr>
            <a:endParaRPr lang="en-US" sz="3600" dirty="0">
              <a:latin typeface="Courier"/>
              <a:cs typeface="Courier"/>
            </a:endParaRPr>
          </a:p>
        </p:txBody>
      </p:sp>
      <p:pic>
        <p:nvPicPr>
          <p:cNvPr id="13" name="Content Placeholder 12"/>
          <p:cNvPicPr>
            <a:picLocks noGrp="1" noChangeAspect="1"/>
          </p:cNvPicPr>
          <p:nvPr>
            <p:ph sz="half" idx="2"/>
          </p:nvPr>
        </p:nvPicPr>
        <p:blipFill>
          <a:blip r:embed="rId2"/>
          <a:srcRect l="-7297" r="-7297"/>
          <a:stretch>
            <a:fillRect/>
          </a:stretch>
        </p:blipFill>
        <p:spPr>
          <a:xfrm>
            <a:off x="7108826" y="1600201"/>
            <a:ext cx="3101975" cy="4525963"/>
          </a:xfrm>
          <a:prstGeom prst="rect">
            <a:avLst/>
          </a:prstGeom>
          <a:ln>
            <a:solidFill>
              <a:srgbClr val="4F81BD"/>
            </a:solidFill>
          </a:ln>
        </p:spPr>
      </p:pic>
      <p:sp>
        <p:nvSpPr>
          <p:cNvPr id="2" name="Footer Placeholder 1"/>
          <p:cNvSpPr>
            <a:spLocks noGrp="1"/>
          </p:cNvSpPr>
          <p:nvPr>
            <p:ph type="ftr" sz="quarter" idx="10"/>
          </p:nvPr>
        </p:nvSpPr>
        <p:spPr/>
        <p:txBody>
          <a:bodyPr/>
          <a:lstStyle/>
          <a:p>
            <a:r>
              <a:rPr lang="en-GB"/>
              <a:t>Measuring intention and emotional involvement in jazz improvisations - Anna Jordanous</a:t>
            </a:r>
          </a:p>
        </p:txBody>
      </p:sp>
    </p:spTree>
    <p:extLst>
      <p:ext uri="{BB962C8B-B14F-4D97-AF65-F5344CB8AC3E}">
        <p14:creationId xmlns:p14="http://schemas.microsoft.com/office/powerpoint/2010/main" val="34128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ppt_w</p:attrName>
                                        </p:attrNameLst>
                                      </p:cBhvr>
                                      <p:tavLst>
                                        <p:tav tm="0" fmla="#ppt_w*sin(2.5*pi*$)">
                                          <p:val>
                                            <p:fltVal val="0"/>
                                          </p:val>
                                        </p:tav>
                                        <p:tav tm="100000">
                                          <p:val>
                                            <p:fltVal val="1"/>
                                          </p:val>
                                        </p:tav>
                                      </p:tavLst>
                                    </p:anim>
                                    <p:anim calcmode="lin" valueType="num">
                                      <p:cBhvr>
                                        <p:cTn id="9"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8" presetClass="emph" presetSubtype="0" fill="hold" nodeType="clickEffect">
                                  <p:stCondLst>
                                    <p:cond delay="0"/>
                                  </p:stCondLst>
                                  <p:childTnLst>
                                    <p:animRot by="21600000">
                                      <p:cBhvr>
                                        <p:cTn id="13" dur="2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Motivations for defining creativity</a:t>
            </a:r>
          </a:p>
        </p:txBody>
      </p:sp>
      <p:graphicFrame>
        <p:nvGraphicFramePr>
          <p:cNvPr id="7" name="Content Placeholder 6"/>
          <p:cNvGraphicFramePr>
            <a:graphicFrameLocks noGrp="1"/>
          </p:cNvGraphicFramePr>
          <p:nvPr>
            <p:ph idx="1"/>
          </p:nvPr>
        </p:nvGraphicFramePr>
        <p:xfrm>
          <a:off x="1920240" y="1125540"/>
          <a:ext cx="8705088" cy="5384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en-US"/>
              <a:t>Measuring intention and emotional involvement in jazz improvisations - Anna Jordanous</a:t>
            </a:r>
          </a:p>
        </p:txBody>
      </p:sp>
    </p:spTree>
    <p:extLst>
      <p:ext uri="{BB962C8B-B14F-4D97-AF65-F5344CB8AC3E}">
        <p14:creationId xmlns:p14="http://schemas.microsoft.com/office/powerpoint/2010/main" val="1243999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5DE52-8F5C-6C7D-2D18-C214228573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779F66-81A7-838B-F994-B72996460BC3}"/>
              </a:ext>
            </a:extLst>
          </p:cNvPr>
          <p:cNvSpPr>
            <a:spLocks noGrp="1"/>
          </p:cNvSpPr>
          <p:nvPr>
            <p:ph type="title"/>
          </p:nvPr>
        </p:nvSpPr>
        <p:spPr/>
        <p:txBody>
          <a:bodyPr anchor="ctr">
            <a:normAutofit/>
          </a:bodyPr>
          <a:lstStyle/>
          <a:p>
            <a:r>
              <a:rPr lang="en-GB" b="0" i="0" noProof="0" dirty="0">
                <a:effectLst/>
              </a:rPr>
              <a:t>Background: music impro + creativity</a:t>
            </a:r>
            <a:endParaRPr lang="en-GB" noProof="0" dirty="0"/>
          </a:p>
        </p:txBody>
      </p:sp>
      <p:sp>
        <p:nvSpPr>
          <p:cNvPr id="7" name="Content Placeholder 6">
            <a:extLst>
              <a:ext uri="{FF2B5EF4-FFF2-40B4-BE49-F238E27FC236}">
                <a16:creationId xmlns:a16="http://schemas.microsoft.com/office/drawing/2014/main" id="{031187C9-4B84-5DA1-E05C-BBD8D348E052}"/>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46B7AAF-D43F-101E-C0B0-346236B68EA3}"/>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1351160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0688" y="3730752"/>
            <a:ext cx="4855464" cy="175432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err="1">
                <a:solidFill>
                  <a:srgbClr val="333333"/>
                </a:solidFill>
                <a:latin typeface="arial" charset="0"/>
              </a:rPr>
              <a:t>Jordanous</a:t>
            </a:r>
            <a:r>
              <a:rPr lang="en-US" dirty="0">
                <a:solidFill>
                  <a:srgbClr val="333333"/>
                </a:solidFill>
                <a:latin typeface="arial" charset="0"/>
              </a:rPr>
              <a:t>, Anna and Keller, Bill (2016) </a:t>
            </a:r>
            <a:r>
              <a:rPr lang="en-US" b="1" dirty="0">
                <a:solidFill>
                  <a:srgbClr val="333333"/>
                </a:solidFill>
                <a:latin typeface="arial" charset="0"/>
              </a:rPr>
              <a:t>Modelling Creativity: Identifying Key Components through a Corpus-Based Approach. </a:t>
            </a:r>
            <a:r>
              <a:rPr lang="en-US" i="1" dirty="0" err="1">
                <a:solidFill>
                  <a:srgbClr val="333333"/>
                </a:solidFill>
                <a:latin typeface="arial" charset="0"/>
              </a:rPr>
              <a:t>PLoS</a:t>
            </a:r>
            <a:r>
              <a:rPr lang="en-US" i="1" dirty="0">
                <a:solidFill>
                  <a:srgbClr val="333333"/>
                </a:solidFill>
                <a:latin typeface="arial" charset="0"/>
              </a:rPr>
              <a:t> ONE</a:t>
            </a:r>
            <a:r>
              <a:rPr lang="en-US" dirty="0">
                <a:solidFill>
                  <a:srgbClr val="333333"/>
                </a:solidFill>
                <a:latin typeface="arial" charset="0"/>
              </a:rPr>
              <a:t> 11(10): e0162959.</a:t>
            </a:r>
          </a:p>
          <a:p>
            <a:endParaRPr lang="en-US" dirty="0">
              <a:solidFill>
                <a:srgbClr val="333333"/>
              </a:solidFill>
              <a:latin typeface="arial" charset="0"/>
            </a:endParaRPr>
          </a:p>
          <a:p>
            <a:r>
              <a:rPr lang="en-US" dirty="0">
                <a:solidFill>
                  <a:srgbClr val="333333"/>
                </a:solidFill>
                <a:latin typeface="arial" charset="0"/>
              </a:rPr>
              <a:t>https://</a:t>
            </a:r>
            <a:r>
              <a:rPr lang="en-US" dirty="0" err="1">
                <a:solidFill>
                  <a:srgbClr val="333333"/>
                </a:solidFill>
                <a:latin typeface="arial" charset="0"/>
              </a:rPr>
              <a:t>doi.org</a:t>
            </a:r>
            <a:r>
              <a:rPr lang="en-US" dirty="0">
                <a:solidFill>
                  <a:srgbClr val="333333"/>
                </a:solidFill>
                <a:latin typeface="arial" charset="0"/>
              </a:rPr>
              <a:t>/10.1371/journal.pone.0162959</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6152" y="593599"/>
            <a:ext cx="6858000" cy="5788152"/>
          </a:xfrm>
          <a:prstGeom prst="rect">
            <a:avLst/>
          </a:prstGeom>
        </p:spPr>
      </p:pic>
      <p:sp>
        <p:nvSpPr>
          <p:cNvPr id="2" name="Title 1"/>
          <p:cNvSpPr>
            <a:spLocks noGrp="1"/>
          </p:cNvSpPr>
          <p:nvPr>
            <p:ph type="title"/>
          </p:nvPr>
        </p:nvSpPr>
        <p:spPr>
          <a:xfrm>
            <a:off x="170688" y="593599"/>
            <a:ext cx="4748553" cy="1435608"/>
          </a:xfrm>
        </p:spPr>
        <p:txBody>
          <a:bodyPr>
            <a:normAutofit/>
          </a:bodyPr>
          <a:lstStyle/>
          <a:p>
            <a:r>
              <a:rPr lang="en-US" b="1" dirty="0"/>
              <a:t>Key components of creativity</a:t>
            </a:r>
          </a:p>
        </p:txBody>
      </p:sp>
      <p:sp>
        <p:nvSpPr>
          <p:cNvPr id="3" name="Footer Placeholder 2"/>
          <p:cNvSpPr>
            <a:spLocks noGrp="1"/>
          </p:cNvSpPr>
          <p:nvPr>
            <p:ph type="ftr" sz="quarter" idx="11"/>
          </p:nvPr>
        </p:nvSpPr>
        <p:spPr/>
        <p:txBody>
          <a:bodyPr/>
          <a:lstStyle/>
          <a:p>
            <a:r>
              <a:rPr lang="en-US"/>
              <a:t>Measuring intention and emotional involvement in jazz improvisations - Anna Jordanous</a:t>
            </a:r>
            <a:endParaRPr lang="en-US" dirty="0"/>
          </a:p>
        </p:txBody>
      </p:sp>
    </p:spTree>
    <p:extLst>
      <p:ext uri="{BB962C8B-B14F-4D97-AF65-F5344CB8AC3E}">
        <p14:creationId xmlns:p14="http://schemas.microsoft.com/office/powerpoint/2010/main" val="165561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13"/>
          <p:cNvPicPr>
            <a:picLocks noGrp="1" noChangeAspect="1"/>
          </p:cNvPicPr>
          <p:nvPr>
            <p:ph idx="1"/>
          </p:nvPr>
        </p:nvPicPr>
        <p:blipFill>
          <a:blip r:embed="rId21">
            <a:extLst>
              <a:ext uri="{28A0092B-C50C-407E-A947-70E740481C1C}">
                <a14:useLocalDpi xmlns:a14="http://schemas.microsoft.com/office/drawing/2010/main" val="0"/>
              </a:ext>
            </a:extLst>
          </a:blip>
          <a:stretch>
            <a:fillRect/>
          </a:stretch>
        </p:blipFill>
        <p:spPr>
          <a:xfrm>
            <a:off x="4953002" y="2316117"/>
            <a:ext cx="5714999" cy="3028467"/>
          </a:xfrm>
        </p:spPr>
      </p:pic>
      <p:pic>
        <p:nvPicPr>
          <p:cNvPr id="9" name="Picture 8" descr="voyager.jpg"/>
          <p:cNvPicPr>
            <a:picLocks noChangeAspect="1"/>
          </p:cNvPicPr>
          <p:nvPr/>
        </p:nvPicPr>
        <p:blipFill>
          <a:blip r:embed="rId22"/>
          <a:srcRect l="28133" t="28265" r="27867" b="28267"/>
          <a:stretch>
            <a:fillRect/>
          </a:stretch>
        </p:blipFill>
        <p:spPr bwMode="auto">
          <a:xfrm>
            <a:off x="1775460" y="1083681"/>
            <a:ext cx="1257300" cy="1241822"/>
          </a:xfrm>
          <a:prstGeom prst="rect">
            <a:avLst/>
          </a:prstGeom>
          <a:noFill/>
          <a:ln w="9525">
            <a:noFill/>
            <a:miter lim="800000"/>
            <a:headEnd/>
            <a:tailEnd/>
          </a:ln>
        </p:spPr>
      </p:pic>
      <p:pic>
        <p:nvPicPr>
          <p:cNvPr id="11" name="Picture 3" descr="GenJamLogoTiny.jpg"/>
          <p:cNvPicPr>
            <a:picLocks noChangeAspect="1"/>
          </p:cNvPicPr>
          <p:nvPr/>
        </p:nvPicPr>
        <p:blipFill>
          <a:blip r:embed="rId23"/>
          <a:srcRect/>
          <a:stretch>
            <a:fillRect/>
          </a:stretch>
        </p:blipFill>
        <p:spPr bwMode="auto">
          <a:xfrm>
            <a:off x="1659956" y="3260499"/>
            <a:ext cx="864394" cy="1258490"/>
          </a:xfrm>
          <a:prstGeom prst="rect">
            <a:avLst/>
          </a:prstGeom>
          <a:noFill/>
          <a:ln w="9525">
            <a:noFill/>
            <a:miter lim="800000"/>
            <a:headEnd/>
            <a:tailEnd/>
          </a:ln>
        </p:spPr>
      </p:pic>
      <p:pic>
        <p:nvPicPr>
          <p:cNvPr id="15" name="Picture 6" descr="brainnote.jpg"/>
          <p:cNvPicPr>
            <a:picLocks noChangeAspect="1"/>
          </p:cNvPicPr>
          <p:nvPr/>
        </p:nvPicPr>
        <p:blipFill>
          <a:blip r:embed="rId24"/>
          <a:srcRect/>
          <a:stretch>
            <a:fillRect/>
          </a:stretch>
        </p:blipFill>
        <p:spPr bwMode="auto">
          <a:xfrm>
            <a:off x="3508423" y="4008806"/>
            <a:ext cx="971550" cy="1251347"/>
          </a:xfrm>
          <a:prstGeom prst="rect">
            <a:avLst/>
          </a:prstGeom>
          <a:noFill/>
          <a:ln w="9525">
            <a:noFill/>
            <a:miter lim="800000"/>
            <a:headEnd/>
            <a:tailEnd/>
          </a:ln>
        </p:spPr>
      </p:pic>
      <p:pic>
        <p:nvPicPr>
          <p:cNvPr id="16" name="VoyagerDuo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5"/>
          <a:stretch>
            <a:fillRect/>
          </a:stretch>
        </p:blipFill>
        <p:spPr>
          <a:xfrm>
            <a:off x="3128012" y="1103327"/>
            <a:ext cx="411269" cy="411269"/>
          </a:xfrm>
          <a:prstGeom prst="rect">
            <a:avLst/>
          </a:prstGeom>
          <a:ln>
            <a:solidFill>
              <a:schemeClr val="accent1"/>
            </a:solidFill>
          </a:ln>
        </p:spPr>
      </p:pic>
      <p:pic>
        <p:nvPicPr>
          <p:cNvPr id="17" name="VoyagerDuo2.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25"/>
          <a:stretch>
            <a:fillRect/>
          </a:stretch>
        </p:blipFill>
        <p:spPr>
          <a:xfrm>
            <a:off x="3128012" y="1800438"/>
            <a:ext cx="411269" cy="411269"/>
          </a:xfrm>
          <a:prstGeom prst="rect">
            <a:avLst/>
          </a:prstGeom>
          <a:ln>
            <a:solidFill>
              <a:schemeClr val="accent1"/>
            </a:solidFill>
          </a:ln>
        </p:spPr>
      </p:pic>
      <p:pic>
        <p:nvPicPr>
          <p:cNvPr id="18" name="VoyagerDuo3.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25"/>
          <a:stretch>
            <a:fillRect/>
          </a:stretch>
        </p:blipFill>
        <p:spPr>
          <a:xfrm>
            <a:off x="3128012" y="2457662"/>
            <a:ext cx="411269" cy="411269"/>
          </a:xfrm>
          <a:prstGeom prst="rect">
            <a:avLst/>
          </a:prstGeom>
          <a:ln>
            <a:solidFill>
              <a:schemeClr val="accent1"/>
            </a:solidFill>
          </a:ln>
        </p:spPr>
      </p:pic>
      <p:pic>
        <p:nvPicPr>
          <p:cNvPr id="19" name="GAmprovising01.mp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25"/>
          <a:stretch>
            <a:fillRect/>
          </a:stretch>
        </p:blipFill>
        <p:spPr>
          <a:xfrm>
            <a:off x="4507900" y="3496036"/>
            <a:ext cx="418387" cy="418387"/>
          </a:xfrm>
          <a:prstGeom prst="rect">
            <a:avLst/>
          </a:prstGeom>
          <a:ln>
            <a:solidFill>
              <a:schemeClr val="accent1"/>
            </a:solidFill>
          </a:ln>
        </p:spPr>
      </p:pic>
      <p:pic>
        <p:nvPicPr>
          <p:cNvPr id="20" name="GAmprovising02.mp3">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25"/>
          <a:stretch>
            <a:fillRect/>
          </a:stretch>
        </p:blipFill>
        <p:spPr>
          <a:xfrm>
            <a:off x="4501925" y="4185702"/>
            <a:ext cx="418387" cy="418387"/>
          </a:xfrm>
          <a:prstGeom prst="rect">
            <a:avLst/>
          </a:prstGeom>
          <a:ln>
            <a:solidFill>
              <a:schemeClr val="accent1"/>
            </a:solidFill>
          </a:ln>
        </p:spPr>
      </p:pic>
      <p:pic>
        <p:nvPicPr>
          <p:cNvPr id="21" name="GAmprovising03.mp3">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25"/>
          <a:stretch>
            <a:fillRect/>
          </a:stretch>
        </p:blipFill>
        <p:spPr>
          <a:xfrm>
            <a:off x="4501925" y="4869121"/>
            <a:ext cx="418387" cy="418387"/>
          </a:xfrm>
          <a:prstGeom prst="rect">
            <a:avLst/>
          </a:prstGeom>
          <a:ln>
            <a:solidFill>
              <a:schemeClr val="accent1"/>
            </a:solidFill>
          </a:ln>
        </p:spPr>
      </p:pic>
      <p:pic>
        <p:nvPicPr>
          <p:cNvPr id="22" name="GenJamCT.mp3">
            <a:hlinkClick r:id="" action="ppaction://media"/>
          </p:cNvPr>
          <p:cNvPicPr>
            <a:picLocks noChangeAspect="1"/>
          </p:cNvPicPr>
          <p:nvPr>
            <a:audioFile r:link="rId14"/>
            <p:extLst>
              <p:ext uri="{DAA4B4D4-6D71-4841-9C94-3DE7FCFB9230}">
                <p14:media xmlns:p14="http://schemas.microsoft.com/office/powerpoint/2010/main" r:embed="rId13"/>
              </p:ext>
            </p:extLst>
          </p:nvPr>
        </p:nvPicPr>
        <p:blipFill>
          <a:blip r:embed="rId25"/>
          <a:stretch>
            <a:fillRect/>
          </a:stretch>
        </p:blipFill>
        <p:spPr>
          <a:xfrm>
            <a:off x="2654983" y="3280144"/>
            <a:ext cx="426987" cy="426987"/>
          </a:xfrm>
          <a:prstGeom prst="rect">
            <a:avLst/>
          </a:prstGeom>
          <a:ln>
            <a:solidFill>
              <a:schemeClr val="accent1"/>
            </a:solidFill>
          </a:ln>
        </p:spPr>
      </p:pic>
      <p:pic>
        <p:nvPicPr>
          <p:cNvPr id="23" name="GenJamR.mp3">
            <a:hlinkClick r:id="" action="ppaction://media"/>
          </p:cNvPr>
          <p:cNvPicPr>
            <a:picLocks noChangeAspect="1"/>
          </p:cNvPicPr>
          <p:nvPr>
            <a:audioFile r:link="rId16"/>
            <p:extLst>
              <p:ext uri="{DAA4B4D4-6D71-4841-9C94-3DE7FCFB9230}">
                <p14:media xmlns:p14="http://schemas.microsoft.com/office/powerpoint/2010/main" r:embed="rId15"/>
              </p:ext>
            </p:extLst>
          </p:nvPr>
        </p:nvPicPr>
        <p:blipFill>
          <a:blip r:embed="rId25"/>
          <a:stretch>
            <a:fillRect/>
          </a:stretch>
        </p:blipFill>
        <p:spPr>
          <a:xfrm>
            <a:off x="2654983" y="3953440"/>
            <a:ext cx="426987" cy="426987"/>
          </a:xfrm>
          <a:prstGeom prst="rect">
            <a:avLst/>
          </a:prstGeom>
          <a:ln>
            <a:solidFill>
              <a:schemeClr val="accent1"/>
            </a:solidFill>
          </a:ln>
        </p:spPr>
      </p:pic>
      <p:pic>
        <p:nvPicPr>
          <p:cNvPr id="24" name="GenJamAB.mp3">
            <a:hlinkClick r:id="" action="ppaction://media"/>
          </p:cNvPr>
          <p:cNvPicPr>
            <a:picLocks noChangeAspect="1"/>
          </p:cNvPicPr>
          <p:nvPr>
            <a:audioFile r:link="rId18"/>
            <p:extLst>
              <p:ext uri="{DAA4B4D4-6D71-4841-9C94-3DE7FCFB9230}">
                <p14:media xmlns:p14="http://schemas.microsoft.com/office/powerpoint/2010/main" r:embed="rId17"/>
              </p:ext>
            </p:extLst>
          </p:nvPr>
        </p:nvPicPr>
        <p:blipFill>
          <a:blip r:embed="rId25"/>
          <a:stretch>
            <a:fillRect/>
          </a:stretch>
        </p:blipFill>
        <p:spPr>
          <a:xfrm>
            <a:off x="2661216" y="4634480"/>
            <a:ext cx="426987" cy="426987"/>
          </a:xfrm>
          <a:prstGeom prst="rect">
            <a:avLst/>
          </a:prstGeom>
          <a:ln>
            <a:solidFill>
              <a:schemeClr val="accent1"/>
            </a:solidFill>
          </a:ln>
        </p:spPr>
      </p:pic>
      <p:sp>
        <p:nvSpPr>
          <p:cNvPr id="25" name="Title 13"/>
          <p:cNvSpPr txBox="1">
            <a:spLocks/>
          </p:cNvSpPr>
          <p:nvPr/>
        </p:nvSpPr>
        <p:spPr>
          <a:xfrm>
            <a:off x="4433455" y="321277"/>
            <a:ext cx="5344859" cy="17828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cap="small" dirty="0"/>
              <a:t>So what can we do with this information?</a:t>
            </a:r>
          </a:p>
        </p:txBody>
      </p:sp>
      <p:sp>
        <p:nvSpPr>
          <p:cNvPr id="2" name="Footer Placeholder 1"/>
          <p:cNvSpPr>
            <a:spLocks noGrp="1"/>
          </p:cNvSpPr>
          <p:nvPr>
            <p:ph type="ftr" sz="quarter" idx="10"/>
          </p:nvPr>
        </p:nvSpPr>
        <p:spPr/>
        <p:txBody>
          <a:bodyPr/>
          <a:lstStyle/>
          <a:p>
            <a:r>
              <a:rPr lang="nl-NL"/>
              <a:t>Measuring intention and emotional involvement in jazz improvisations - Anna Jordanous</a:t>
            </a:r>
            <a:endParaRPr lang="en-GB" dirty="0"/>
          </a:p>
        </p:txBody>
      </p:sp>
    </p:spTree>
    <p:extLst>
      <p:ext uri="{BB962C8B-B14F-4D97-AF65-F5344CB8AC3E}">
        <p14:creationId xmlns:p14="http://schemas.microsoft.com/office/powerpoint/2010/main" val="14713074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40" fill="hold"/>
                                        <p:tgtEl>
                                          <p:spTgt spid="16"/>
                                        </p:tgtEl>
                                      </p:cBhvr>
                                    </p:cmd>
                                  </p:childTnLst>
                                </p:cTn>
                              </p:par>
                            </p:childTnLst>
                          </p:cTn>
                        </p:par>
                      </p:childTnLst>
                    </p:cTn>
                  </p:par>
                </p:childTnLst>
              </p:cTn>
              <p:nextCondLst>
                <p:cond evt="onClick" delay="0">
                  <p:tgtEl>
                    <p:spTgt spid="16"/>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9936" fill="hold"/>
                                        <p:tgtEl>
                                          <p:spTgt spid="17"/>
                                        </p:tgtEl>
                                      </p:cBhvr>
                                    </p:cmd>
                                  </p:childTnLst>
                                </p:cTn>
                              </p:par>
                            </p:childTnLst>
                          </p:cTn>
                        </p:par>
                      </p:childTnLst>
                    </p:cTn>
                  </p:par>
                </p:childTnLst>
              </p:cTn>
              <p:nextCondLst>
                <p:cond evt="onClick" delay="0">
                  <p:tgtEl>
                    <p:spTgt spid="17"/>
                  </p:tgtEl>
                </p:cond>
              </p:nextCondLst>
            </p:seq>
            <p:seq concurrent="1" nextAc="seek">
              <p:cTn id="12" restart="whenNotActive" fill="hold" evtFilter="cancelBubble" nodeType="interactiveSeq">
                <p:stCondLst>
                  <p:cond evt="onClick" delay="0">
                    <p:tgtEl>
                      <p:spTgt spid="18"/>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30119" fill="hold"/>
                                        <p:tgtEl>
                                          <p:spTgt spid="18"/>
                                        </p:tgtEl>
                                      </p:cBhvr>
                                    </p:cmd>
                                  </p:childTnLst>
                                </p:cTn>
                              </p:par>
                            </p:childTnLst>
                          </p:cTn>
                        </p:par>
                      </p:childTnLst>
                    </p:cTn>
                  </p:par>
                </p:childTnLst>
              </p:cTn>
              <p:nextCondLst>
                <p:cond evt="onClick" delay="0">
                  <p:tgtEl>
                    <p:spTgt spid="18"/>
                  </p:tgtEl>
                </p:cond>
              </p:nextCondLst>
            </p:seq>
            <p:seq concurrent="1" nextAc="seek">
              <p:cTn id="17" restart="whenNotActive" fill="hold" evtFilter="cancelBubble" nodeType="interactiveSeq">
                <p:stCondLst>
                  <p:cond evt="onClick" delay="0">
                    <p:tgtEl>
                      <p:spTgt spid="19"/>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30119" fill="hold"/>
                                        <p:tgtEl>
                                          <p:spTgt spid="19"/>
                                        </p:tgtEl>
                                      </p:cBhvr>
                                    </p:cmd>
                                  </p:childTnLst>
                                </p:cTn>
                              </p:par>
                            </p:childTnLst>
                          </p:cTn>
                        </p:par>
                      </p:childTnLst>
                    </p:cTn>
                  </p:par>
                </p:childTnLst>
              </p:cTn>
              <p:nextCondLst>
                <p:cond evt="onClick" delay="0">
                  <p:tgtEl>
                    <p:spTgt spid="19"/>
                  </p:tgtEl>
                </p:cond>
              </p:nextCondLst>
            </p:seq>
            <p:seq concurrent="1" nextAc="seek">
              <p:cTn id="22" restart="whenNotActive" fill="hold" evtFilter="cancelBubble" nodeType="interactiveSeq">
                <p:stCondLst>
                  <p:cond evt="onClick" delay="0">
                    <p:tgtEl>
                      <p:spTgt spid="20"/>
                    </p:tgtEl>
                  </p:cond>
                </p:stCondLst>
                <p:endSync evt="end" delay="0">
                  <p:rtn val="all"/>
                </p:endSync>
                <p:childTnLst>
                  <p:par>
                    <p:cTn id="23" fill="hold">
                      <p:stCondLst>
                        <p:cond delay="0"/>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0171" fill="hold"/>
                                        <p:tgtEl>
                                          <p:spTgt spid="20"/>
                                        </p:tgtEl>
                                      </p:cBhvr>
                                    </p:cmd>
                                  </p:childTnLst>
                                </p:cTn>
                              </p:par>
                            </p:childTnLst>
                          </p:cTn>
                        </p:par>
                      </p:childTnLst>
                    </p:cTn>
                  </p:par>
                </p:childTnLst>
              </p:cTn>
              <p:nextCondLst>
                <p:cond evt="onClick" delay="0">
                  <p:tgtEl>
                    <p:spTgt spid="20"/>
                  </p:tgtEl>
                </p:cond>
              </p:nextCondLst>
            </p:seq>
            <p:seq concurrent="1" nextAc="seek">
              <p:cTn id="27" restart="whenNotActive" fill="hold" evtFilter="cancelBubble" nodeType="interactiveSeq">
                <p:stCondLst>
                  <p:cond evt="onClick" delay="0">
                    <p:tgtEl>
                      <p:spTgt spid="21"/>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30171" fill="hold"/>
                                        <p:tgtEl>
                                          <p:spTgt spid="21"/>
                                        </p:tgtEl>
                                      </p:cBhvr>
                                    </p:cmd>
                                  </p:childTnLst>
                                </p:cTn>
                              </p:par>
                            </p:childTnLst>
                          </p:cTn>
                        </p:par>
                      </p:childTnLst>
                    </p:cTn>
                  </p:par>
                </p:childTnLst>
              </p:cTn>
              <p:nextCondLst>
                <p:cond evt="onClick" delay="0">
                  <p:tgtEl>
                    <p:spTgt spid="21"/>
                  </p:tgtEl>
                </p:cond>
              </p:nextCondLst>
            </p:seq>
            <p:seq concurrent="1" nextAc="seek">
              <p:cTn id="32" restart="whenNotActive" fill="hold" evtFilter="cancelBubble" nodeType="interactiveSeq">
                <p:stCondLst>
                  <p:cond evt="onClick" delay="0">
                    <p:tgtEl>
                      <p:spTgt spid="22"/>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29910" fill="hold"/>
                                        <p:tgtEl>
                                          <p:spTgt spid="22"/>
                                        </p:tgtEl>
                                      </p:cBhvr>
                                    </p:cmd>
                                  </p:childTnLst>
                                </p:cTn>
                              </p:par>
                            </p:childTnLst>
                          </p:cTn>
                        </p:par>
                      </p:childTnLst>
                    </p:cTn>
                  </p:par>
                </p:childTnLst>
              </p:cTn>
              <p:nextCondLst>
                <p:cond evt="onClick" delay="0">
                  <p:tgtEl>
                    <p:spTgt spid="22"/>
                  </p:tgtEl>
                </p:cond>
              </p:nextCondLst>
            </p:seq>
            <p:seq concurrent="1" nextAc="seek">
              <p:cTn id="37" restart="whenNotActive" fill="hold" evtFilter="cancelBubble" nodeType="interactiveSeq">
                <p:stCondLst>
                  <p:cond evt="onClick" delay="0">
                    <p:tgtEl>
                      <p:spTgt spid="23"/>
                    </p:tgtEl>
                  </p:cond>
                </p:stCondLst>
                <p:endSync evt="end" delay="0">
                  <p:rtn val="all"/>
                </p:endSync>
                <p:childTnLst>
                  <p:par>
                    <p:cTn id="38" fill="hold">
                      <p:stCondLst>
                        <p:cond delay="0"/>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30119" fill="hold"/>
                                        <p:tgtEl>
                                          <p:spTgt spid="23"/>
                                        </p:tgtEl>
                                      </p:cBhvr>
                                    </p:cmd>
                                  </p:childTnLst>
                                </p:cTn>
                              </p:par>
                            </p:childTnLst>
                          </p:cTn>
                        </p:par>
                      </p:childTnLst>
                    </p:cTn>
                  </p:par>
                </p:childTnLst>
              </p:cTn>
              <p:nextCondLst>
                <p:cond evt="onClick" delay="0">
                  <p:tgtEl>
                    <p:spTgt spid="23"/>
                  </p:tgtEl>
                </p:cond>
              </p:nextCondLst>
            </p:seq>
            <p:seq concurrent="1" nextAc="seek">
              <p:cTn id="42" restart="whenNotActive" fill="hold" evtFilter="cancelBubble" nodeType="interactiveSeq">
                <p:stCondLst>
                  <p:cond evt="onClick" delay="0">
                    <p:tgtEl>
                      <p:spTgt spid="24"/>
                    </p:tgtEl>
                  </p:cond>
                </p:stCondLst>
                <p:endSync evt="end" delay="0">
                  <p:rtn val="all"/>
                </p:endSync>
                <p:childTnLst>
                  <p:par>
                    <p:cTn id="43" fill="hold">
                      <p:stCondLst>
                        <p:cond delay="0"/>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30066" fill="hold"/>
                                        <p:tgtEl>
                                          <p:spTgt spid="24"/>
                                        </p:tgtEl>
                                      </p:cBhvr>
                                    </p:cmd>
                                  </p:childTnLst>
                                </p:cTn>
                              </p:par>
                            </p:childTnLst>
                          </p:cTn>
                        </p:par>
                      </p:childTnLst>
                    </p:cTn>
                  </p:par>
                </p:childTnLst>
              </p:cTn>
              <p:nextCondLst>
                <p:cond evt="onClick" delay="0">
                  <p:tgtEl>
                    <p:spTgt spid="24"/>
                  </p:tgtEl>
                </p:cond>
              </p:nextCondLst>
            </p:seq>
            <p:audio>
              <p:cMediaNode vol="80000">
                <p:cTn id="47" fill="hold" display="0">
                  <p:stCondLst>
                    <p:cond delay="indefinite"/>
                  </p:stCondLst>
                  <p:endCondLst>
                    <p:cond evt="onStopAudio" delay="0">
                      <p:tgtEl>
                        <p:sldTgt/>
                      </p:tgtEl>
                    </p:cond>
                  </p:endCondLst>
                </p:cTn>
                <p:tgtEl>
                  <p:spTgt spid="16"/>
                </p:tgtEl>
              </p:cMediaNode>
            </p:audio>
            <p:audio>
              <p:cMediaNode vol="80000">
                <p:cTn id="48" fill="hold" display="0">
                  <p:stCondLst>
                    <p:cond delay="indefinite"/>
                  </p:stCondLst>
                  <p:endCondLst>
                    <p:cond evt="onStopAudio" delay="0">
                      <p:tgtEl>
                        <p:sldTgt/>
                      </p:tgtEl>
                    </p:cond>
                  </p:endCondLst>
                </p:cTn>
                <p:tgtEl>
                  <p:spTgt spid="17"/>
                </p:tgtEl>
              </p:cMediaNode>
            </p:audio>
            <p:audio>
              <p:cMediaNode vol="80000">
                <p:cTn id="49" fill="hold" display="0">
                  <p:stCondLst>
                    <p:cond delay="indefinite"/>
                  </p:stCondLst>
                  <p:endCondLst>
                    <p:cond evt="onStopAudio" delay="0">
                      <p:tgtEl>
                        <p:sldTgt/>
                      </p:tgtEl>
                    </p:cond>
                  </p:endCondLst>
                </p:cTn>
                <p:tgtEl>
                  <p:spTgt spid="18"/>
                </p:tgtEl>
              </p:cMediaNode>
            </p:audio>
            <p:audio>
              <p:cMediaNode vol="80000">
                <p:cTn id="50" fill="hold" display="0">
                  <p:stCondLst>
                    <p:cond delay="indefinite"/>
                  </p:stCondLst>
                  <p:endCondLst>
                    <p:cond evt="onStopAudio" delay="0">
                      <p:tgtEl>
                        <p:sldTgt/>
                      </p:tgtEl>
                    </p:cond>
                  </p:endCondLst>
                </p:cTn>
                <p:tgtEl>
                  <p:spTgt spid="19"/>
                </p:tgtEl>
              </p:cMediaNode>
            </p:audio>
            <p:audio>
              <p:cMediaNode vol="80000">
                <p:cTn id="51" fill="hold" display="0">
                  <p:stCondLst>
                    <p:cond delay="indefinite"/>
                  </p:stCondLst>
                  <p:endCondLst>
                    <p:cond evt="onStopAudio" delay="0">
                      <p:tgtEl>
                        <p:sldTgt/>
                      </p:tgtEl>
                    </p:cond>
                  </p:endCondLst>
                </p:cTn>
                <p:tgtEl>
                  <p:spTgt spid="20"/>
                </p:tgtEl>
              </p:cMediaNode>
            </p:audio>
            <p:audio>
              <p:cMediaNode vol="80000">
                <p:cTn id="52" fill="hold" display="0">
                  <p:stCondLst>
                    <p:cond delay="indefinite"/>
                  </p:stCondLst>
                  <p:endCondLst>
                    <p:cond evt="onStopAudio" delay="0">
                      <p:tgtEl>
                        <p:sldTgt/>
                      </p:tgtEl>
                    </p:cond>
                  </p:endCondLst>
                </p:cTn>
                <p:tgtEl>
                  <p:spTgt spid="21"/>
                </p:tgtEl>
              </p:cMediaNode>
            </p:audio>
            <p:audio>
              <p:cMediaNode vol="80000">
                <p:cTn id="53" fill="hold" display="0">
                  <p:stCondLst>
                    <p:cond delay="indefinite"/>
                  </p:stCondLst>
                  <p:endCondLst>
                    <p:cond evt="onStopAudio" delay="0">
                      <p:tgtEl>
                        <p:sldTgt/>
                      </p:tgtEl>
                    </p:cond>
                  </p:endCondLst>
                </p:cTn>
                <p:tgtEl>
                  <p:spTgt spid="22"/>
                </p:tgtEl>
              </p:cMediaNode>
            </p:audio>
            <p:audio>
              <p:cMediaNode vol="80000">
                <p:cTn id="54" fill="hold" display="0">
                  <p:stCondLst>
                    <p:cond delay="indefinite"/>
                  </p:stCondLst>
                  <p:endCondLst>
                    <p:cond evt="onStopAudio" delay="0">
                      <p:tgtEl>
                        <p:sldTgt/>
                      </p:tgtEl>
                    </p:cond>
                  </p:endCondLst>
                </p:cTn>
                <p:tgtEl>
                  <p:spTgt spid="23"/>
                </p:tgtEl>
              </p:cMediaNode>
            </p:audio>
            <p:audio>
              <p:cMediaNode vol="80000">
                <p:cTn id="55" fill="hold" display="0">
                  <p:stCondLst>
                    <p:cond delay="indefinite"/>
                  </p:stCondLst>
                  <p:endCondLst>
                    <p:cond evt="onStopAudio" delay="0">
                      <p:tgtEl>
                        <p:sldTgt/>
                      </p:tgtEl>
                    </p:cond>
                  </p:endCondLst>
                </p:cTn>
                <p:tgtEl>
                  <p:spTgt spid="24"/>
                </p:tgtEl>
              </p:cMediaNode>
            </p:audio>
          </p:childTnLst>
        </p:cTn>
      </p:par>
    </p:tnLst>
  </p:timing>
</p:sld>
</file>

<file path=ppt/theme/theme1.xml><?xml version="1.0" encoding="utf-8"?>
<a:theme xmlns:a="http://schemas.openxmlformats.org/drawingml/2006/main" name="Theme1">
  <a:themeElements>
    <a:clrScheme name="Custom 1">
      <a:dk1>
        <a:srgbClr val="00050E"/>
      </a:dk1>
      <a:lt1>
        <a:srgbClr val="FFFFFF"/>
      </a:lt1>
      <a:dk2>
        <a:srgbClr val="000000"/>
      </a:dk2>
      <a:lt2>
        <a:srgbClr val="FEFFFE"/>
      </a:lt2>
      <a:accent1>
        <a:srgbClr val="062853"/>
      </a:accent1>
      <a:accent2>
        <a:srgbClr val="784D9A"/>
      </a:accent2>
      <a:accent3>
        <a:srgbClr val="E5007D"/>
      </a:accent3>
      <a:accent4>
        <a:srgbClr val="E21E2B"/>
      </a:accent4>
      <a:accent5>
        <a:srgbClr val="EA5C0B"/>
      </a:accent5>
      <a:accent6>
        <a:srgbClr val="FEDD00"/>
      </a:accent6>
      <a:hlink>
        <a:srgbClr val="0563C1"/>
      </a:hlink>
      <a:folHlink>
        <a:srgbClr val="954F72"/>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90</TotalTime>
  <Words>7138</Words>
  <Application>Microsoft Macintosh PowerPoint</Application>
  <PresentationFormat>Widescreen</PresentationFormat>
  <Paragraphs>154</Paragraphs>
  <Slides>24</Slides>
  <Notes>7</Notes>
  <HiddenSlides>0</HiddenSlides>
  <MMClips>9</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Aptos</vt:lpstr>
      <vt:lpstr>Arial</vt:lpstr>
      <vt:lpstr>Arial</vt:lpstr>
      <vt:lpstr>Calibri</vt:lpstr>
      <vt:lpstr>Cambria</vt:lpstr>
      <vt:lpstr>Courier</vt:lpstr>
      <vt:lpstr>Roboto</vt:lpstr>
      <vt:lpstr>Times</vt:lpstr>
      <vt:lpstr>Universal</vt:lpstr>
      <vt:lpstr>Theme1</vt:lpstr>
      <vt:lpstr>Measuring intention and emotional involvement in jazz improvisations</vt:lpstr>
      <vt:lpstr>Today’s talk: Measuring intention and emotional involvement in jazz music</vt:lpstr>
      <vt:lpstr>Overview – work in progress</vt:lpstr>
      <vt:lpstr>Creativity evaluation – how do we test for creativity?</vt:lpstr>
      <vt:lpstr>This working definition of creativity is ok… isn’t it?</vt:lpstr>
      <vt:lpstr>Motivations for defining creativity</vt:lpstr>
      <vt:lpstr>Background: music impro + creativity</vt:lpstr>
      <vt:lpstr>Key components of creativity</vt:lpstr>
      <vt:lpstr>PowerPoint Presentation</vt:lpstr>
      <vt:lpstr>Hypothesis</vt:lpstr>
      <vt:lpstr>Computational modelling of emotion</vt:lpstr>
      <vt:lpstr>Computational modelling of emotion: Ekman’s six basic emotions</vt:lpstr>
      <vt:lpstr>Computational modelling of emotion: Russell’s circumplex model of emotion</vt:lpstr>
      <vt:lpstr>Computational modelling of emotion: Russell++</vt:lpstr>
      <vt:lpstr>Emotions in music</vt:lpstr>
      <vt:lpstr>Emotions in music</vt:lpstr>
      <vt:lpstr>What do I need?</vt:lpstr>
      <vt:lpstr>Data</vt:lpstr>
      <vt:lpstr>Methodology</vt:lpstr>
      <vt:lpstr>Results </vt:lpstr>
      <vt:lpstr>So What?</vt:lpstr>
      <vt:lpstr>Next steps</vt:lpstr>
      <vt:lpstr>Issues still to solve(?)</vt:lpstr>
      <vt:lpstr>Summary: Measuring intention and emotional involvement in jazz music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Anna Jordanous</dc:creator>
  <cp:lastModifiedBy>Anna Jordanous</cp:lastModifiedBy>
  <cp:revision>77</cp:revision>
  <dcterms:created xsi:type="dcterms:W3CDTF">2025-01-24T13:17:48Z</dcterms:created>
  <dcterms:modified xsi:type="dcterms:W3CDTF">2025-05-16T13:02:12Z</dcterms:modified>
</cp:coreProperties>
</file>